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5143500" cx="9144000"/>
  <p:notesSz cx="6858000" cy="9144000"/>
  <p:embeddedFontLst>
    <p:embeddedFont>
      <p:font typeface="Raleway"/>
      <p:regular r:id="rId35"/>
      <p:bold r:id="rId36"/>
      <p:italic r:id="rId37"/>
      <p:boldItalic r:id="rId38"/>
    </p:embeddedFont>
    <p:embeddedFont>
      <p:font typeface="Lato"/>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bold.fntdata"/><Relationship Id="rId20" Type="http://schemas.openxmlformats.org/officeDocument/2006/relationships/slide" Target="slides/slide15.xml"/><Relationship Id="rId42" Type="http://schemas.openxmlformats.org/officeDocument/2006/relationships/font" Target="fonts/Lato-boldItalic.fntdata"/><Relationship Id="rId41" Type="http://schemas.openxmlformats.org/officeDocument/2006/relationships/font" Target="fonts/Lato-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Raleway-regular.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Raleway-italic.fntdata"/><Relationship Id="rId14" Type="http://schemas.openxmlformats.org/officeDocument/2006/relationships/slide" Target="slides/slide9.xml"/><Relationship Id="rId36" Type="http://schemas.openxmlformats.org/officeDocument/2006/relationships/font" Target="fonts/Raleway-bold.fntdata"/><Relationship Id="rId17" Type="http://schemas.openxmlformats.org/officeDocument/2006/relationships/slide" Target="slides/slide12.xml"/><Relationship Id="rId39" Type="http://schemas.openxmlformats.org/officeDocument/2006/relationships/font" Target="fonts/Lato-regular.fntdata"/><Relationship Id="rId16" Type="http://schemas.openxmlformats.org/officeDocument/2006/relationships/slide" Target="slides/slide11.xml"/><Relationship Id="rId38" Type="http://schemas.openxmlformats.org/officeDocument/2006/relationships/font" Target="fonts/Raleway-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715f64a303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715f64a303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Some studies show that SOAP and WATER are better than Hand Sanitizer. And SOAP isn’t sold out anywhere...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715f64a303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715f64a303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715f64a303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715f64a303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 of this is on the CDC website. Note that CLEANING and DISINFECTING are not the same thing.</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715f64a303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715f64a303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 US Centers for Disease Control and Prevention (CDC) - cdc.gov</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715f64a303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715f64a303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715f64a303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715f64a303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g715f64a303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715f64a303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the most important thing we’re going to talk about tonight. I want you to understand this and believe in it. That way you’ll do a better job yourself and help convince others around you that this is really important. It will save lives.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715f64a303_0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715f64a303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what we’re being asked to do. We’re helping stop the first hump from happening. And for those of you taking Calculus, the area under the curve on the right is less than the one on the left. What does that mean?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715f64a303_0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715f64a303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715f64a303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715f64a303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715f64a303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715f64a303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715f64a303_0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715f64a303_0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g715f64a303_0_2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715f64a303_0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715f64a303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715f64a303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g715f64a303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715f64a303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g715f64a303_0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715f64a303_0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g715f64a303_0_3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715f64a303_0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g715f64a303_0_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715f64a303_0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g715f64a303_0_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715f64a303_0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g715f64a303_0_3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715f64a303_0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g715f64a303_0_3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715f64a303_0_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715f64a303_0_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715f64a303_0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715f64a303_0_3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715f64a303_0_3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715f64a303_0_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715f64a303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715f64a303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715f64a303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 US Centers for Disease Control and Prevention (CDC) - cdc.gov</a:t>
            </a:r>
            <a:endParaRPr/>
          </a:p>
          <a:p>
            <a:pPr indent="0" lvl="0" marL="0" rtl="0" algn="l">
              <a:spcBef>
                <a:spcPts val="0"/>
              </a:spcBef>
              <a:spcAft>
                <a:spcPts val="0"/>
              </a:spcAft>
              <a:buNone/>
            </a:pPr>
            <a:r>
              <a:rPr lang="en"/>
              <a:t>Do these symptoms sound like other things? Maybe the flu (influenza). That makes it tough to distinguish between the two, especially early 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715f64a303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715f64a303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715f64a303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715f64a303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 US Centers for Disease Control and Prevention (CDC) - cdc.gov</a:t>
            </a:r>
            <a:endParaRPr/>
          </a:p>
          <a:p>
            <a:pPr indent="0" lvl="0" marL="0" rtl="0" algn="l">
              <a:spcBef>
                <a:spcPts val="0"/>
              </a:spcBef>
              <a:spcAft>
                <a:spcPts val="0"/>
              </a:spcAft>
              <a:buNone/>
            </a:pPr>
            <a:r>
              <a:rPr lang="en"/>
              <a:t>Do these symptoms sound like other things? Maybe the flu (influenza). That makes it tough to distinguish between the two, especially early 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715f64a303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715f64a303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 US Centers for Disease Control and Prevention (CDC) - cdc.gov</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4200"/>
              <a:buNone/>
              <a:defRPr sz="4200">
                <a:solidFill>
                  <a:schemeClr val="dk2"/>
                </a:solidFill>
              </a:defRPr>
            </a:lvl1pPr>
            <a:lvl2pPr lvl="1" rtl="0">
              <a:spcBef>
                <a:spcPts val="0"/>
              </a:spcBef>
              <a:spcAft>
                <a:spcPts val="0"/>
              </a:spcAft>
              <a:buClr>
                <a:schemeClr val="dk2"/>
              </a:buClr>
              <a:buSzPts val="4200"/>
              <a:buNone/>
              <a:defRPr sz="4200">
                <a:solidFill>
                  <a:schemeClr val="dk2"/>
                </a:solidFill>
              </a:defRPr>
            </a:lvl2pPr>
            <a:lvl3pPr lvl="2" rtl="0">
              <a:spcBef>
                <a:spcPts val="0"/>
              </a:spcBef>
              <a:spcAft>
                <a:spcPts val="0"/>
              </a:spcAft>
              <a:buClr>
                <a:schemeClr val="dk2"/>
              </a:buClr>
              <a:buSzPts val="4200"/>
              <a:buNone/>
              <a:defRPr sz="4200">
                <a:solidFill>
                  <a:schemeClr val="dk2"/>
                </a:solidFill>
              </a:defRPr>
            </a:lvl3pPr>
            <a:lvl4pPr lvl="3" rtl="0">
              <a:spcBef>
                <a:spcPts val="0"/>
              </a:spcBef>
              <a:spcAft>
                <a:spcPts val="0"/>
              </a:spcAft>
              <a:buClr>
                <a:schemeClr val="dk2"/>
              </a:buClr>
              <a:buSzPts val="4200"/>
              <a:buNone/>
              <a:defRPr sz="4200">
                <a:solidFill>
                  <a:schemeClr val="dk2"/>
                </a:solidFill>
              </a:defRPr>
            </a:lvl4pPr>
            <a:lvl5pPr lvl="4" rtl="0">
              <a:spcBef>
                <a:spcPts val="0"/>
              </a:spcBef>
              <a:spcAft>
                <a:spcPts val="0"/>
              </a:spcAft>
              <a:buClr>
                <a:schemeClr val="dk2"/>
              </a:buClr>
              <a:buSzPts val="4200"/>
              <a:buNone/>
              <a:defRPr sz="4200">
                <a:solidFill>
                  <a:schemeClr val="dk2"/>
                </a:solidFill>
              </a:defRPr>
            </a:lvl5pPr>
            <a:lvl6pPr lvl="5" rtl="0">
              <a:spcBef>
                <a:spcPts val="0"/>
              </a:spcBef>
              <a:spcAft>
                <a:spcPts val="0"/>
              </a:spcAft>
              <a:buClr>
                <a:schemeClr val="dk2"/>
              </a:buClr>
              <a:buSzPts val="4200"/>
              <a:buNone/>
              <a:defRPr sz="4200">
                <a:solidFill>
                  <a:schemeClr val="dk2"/>
                </a:solidFill>
              </a:defRPr>
            </a:lvl6pPr>
            <a:lvl7pPr lvl="6" rtl="0">
              <a:spcBef>
                <a:spcPts val="0"/>
              </a:spcBef>
              <a:spcAft>
                <a:spcPts val="0"/>
              </a:spcAft>
              <a:buClr>
                <a:schemeClr val="dk2"/>
              </a:buClr>
              <a:buSzPts val="4200"/>
              <a:buNone/>
              <a:defRPr sz="4200">
                <a:solidFill>
                  <a:schemeClr val="dk2"/>
                </a:solidFill>
              </a:defRPr>
            </a:lvl7pPr>
            <a:lvl8pPr lvl="7" rtl="0">
              <a:spcBef>
                <a:spcPts val="0"/>
              </a:spcBef>
              <a:spcAft>
                <a:spcPts val="0"/>
              </a:spcAft>
              <a:buClr>
                <a:schemeClr val="dk2"/>
              </a:buClr>
              <a:buSzPts val="4200"/>
              <a:buNone/>
              <a:defRPr sz="4200">
                <a:solidFill>
                  <a:schemeClr val="dk2"/>
                </a:solidFill>
              </a:defRPr>
            </a:lvl8pPr>
            <a:lvl9pPr lvl="8" rtl="0">
              <a:spcBef>
                <a:spcPts val="0"/>
              </a:spcBef>
              <a:spcAft>
                <a:spcPts val="0"/>
              </a:spcAft>
              <a:buClr>
                <a:schemeClr val="dk2"/>
              </a:buClr>
              <a:buSzPts val="4200"/>
              <a:buNone/>
              <a:defRPr sz="4200">
                <a:solidFill>
                  <a:schemeClr val="dk2"/>
                </a:solidFill>
              </a:defRPr>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8000"/>
              <a:buNone/>
              <a:defRPr sz="8000">
                <a:solidFill>
                  <a:schemeClr val="lt1"/>
                </a:solidFill>
              </a:defRPr>
            </a:lvl1pPr>
            <a:lvl2pPr lvl="1" rtl="0">
              <a:spcBef>
                <a:spcPts val="0"/>
              </a:spcBef>
              <a:spcAft>
                <a:spcPts val="0"/>
              </a:spcAft>
              <a:buClr>
                <a:schemeClr val="lt1"/>
              </a:buClr>
              <a:buSzPts val="8000"/>
              <a:buNone/>
              <a:defRPr sz="8000">
                <a:solidFill>
                  <a:schemeClr val="lt1"/>
                </a:solidFill>
              </a:defRPr>
            </a:lvl2pPr>
            <a:lvl3pPr lvl="2" rtl="0">
              <a:spcBef>
                <a:spcPts val="0"/>
              </a:spcBef>
              <a:spcAft>
                <a:spcPts val="0"/>
              </a:spcAft>
              <a:buClr>
                <a:schemeClr val="lt1"/>
              </a:buClr>
              <a:buSzPts val="8000"/>
              <a:buNone/>
              <a:defRPr sz="8000">
                <a:solidFill>
                  <a:schemeClr val="lt1"/>
                </a:solidFill>
              </a:defRPr>
            </a:lvl3pPr>
            <a:lvl4pPr lvl="3" rtl="0">
              <a:spcBef>
                <a:spcPts val="0"/>
              </a:spcBef>
              <a:spcAft>
                <a:spcPts val="0"/>
              </a:spcAft>
              <a:buClr>
                <a:schemeClr val="lt1"/>
              </a:buClr>
              <a:buSzPts val="8000"/>
              <a:buNone/>
              <a:defRPr sz="8000">
                <a:solidFill>
                  <a:schemeClr val="lt1"/>
                </a:solidFill>
              </a:defRPr>
            </a:lvl4pPr>
            <a:lvl5pPr lvl="4" rtl="0">
              <a:spcBef>
                <a:spcPts val="0"/>
              </a:spcBef>
              <a:spcAft>
                <a:spcPts val="0"/>
              </a:spcAft>
              <a:buClr>
                <a:schemeClr val="lt1"/>
              </a:buClr>
              <a:buSzPts val="8000"/>
              <a:buNone/>
              <a:defRPr sz="8000">
                <a:solidFill>
                  <a:schemeClr val="lt1"/>
                </a:solidFill>
              </a:defRPr>
            </a:lvl5pPr>
            <a:lvl6pPr lvl="5" rtl="0">
              <a:spcBef>
                <a:spcPts val="0"/>
              </a:spcBef>
              <a:spcAft>
                <a:spcPts val="0"/>
              </a:spcAft>
              <a:buClr>
                <a:schemeClr val="lt1"/>
              </a:buClr>
              <a:buSzPts val="8000"/>
              <a:buNone/>
              <a:defRPr sz="8000">
                <a:solidFill>
                  <a:schemeClr val="lt1"/>
                </a:solidFill>
              </a:defRPr>
            </a:lvl6pPr>
            <a:lvl7pPr lvl="6" rtl="0">
              <a:spcBef>
                <a:spcPts val="0"/>
              </a:spcBef>
              <a:spcAft>
                <a:spcPts val="0"/>
              </a:spcAft>
              <a:buClr>
                <a:schemeClr val="lt1"/>
              </a:buClr>
              <a:buSzPts val="8000"/>
              <a:buNone/>
              <a:defRPr sz="8000">
                <a:solidFill>
                  <a:schemeClr val="lt1"/>
                </a:solidFill>
              </a:defRPr>
            </a:lvl7pPr>
            <a:lvl8pPr lvl="7" rtl="0">
              <a:spcBef>
                <a:spcPts val="0"/>
              </a:spcBef>
              <a:spcAft>
                <a:spcPts val="0"/>
              </a:spcAft>
              <a:buClr>
                <a:schemeClr val="lt1"/>
              </a:buClr>
              <a:buSzPts val="8000"/>
              <a:buNone/>
              <a:defRPr sz="8000">
                <a:solidFill>
                  <a:schemeClr val="lt1"/>
                </a:solidFill>
              </a:defRPr>
            </a:lvl8pPr>
            <a:lvl9pPr lvl="8" rtl="0">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lt1"/>
              </a:buClr>
              <a:buSzPts val="1300"/>
              <a:buChar char="●"/>
              <a:defRPr>
                <a:solidFill>
                  <a:schemeClr val="lt1"/>
                </a:solidFill>
              </a:defRPr>
            </a:lvl1pPr>
            <a:lvl2pPr indent="-298450" lvl="1" marL="914400" rtl="0">
              <a:spcBef>
                <a:spcPts val="1600"/>
              </a:spcBef>
              <a:spcAft>
                <a:spcPts val="0"/>
              </a:spcAft>
              <a:buClr>
                <a:schemeClr val="lt1"/>
              </a:buClr>
              <a:buSzPts val="1100"/>
              <a:buChar char="○"/>
              <a:defRPr>
                <a:solidFill>
                  <a:schemeClr val="lt1"/>
                </a:solidFill>
              </a:defRPr>
            </a:lvl2pPr>
            <a:lvl3pPr indent="-298450" lvl="2" marL="1371600" rtl="0">
              <a:spcBef>
                <a:spcPts val="1600"/>
              </a:spcBef>
              <a:spcAft>
                <a:spcPts val="0"/>
              </a:spcAft>
              <a:buClr>
                <a:schemeClr val="lt1"/>
              </a:buClr>
              <a:buSzPts val="1100"/>
              <a:buChar char="■"/>
              <a:defRPr>
                <a:solidFill>
                  <a:schemeClr val="lt1"/>
                </a:solidFill>
              </a:defRPr>
            </a:lvl3pPr>
            <a:lvl4pPr indent="-298450" lvl="3" marL="1828800" rtl="0">
              <a:spcBef>
                <a:spcPts val="1600"/>
              </a:spcBef>
              <a:spcAft>
                <a:spcPts val="0"/>
              </a:spcAft>
              <a:buClr>
                <a:schemeClr val="lt1"/>
              </a:buClr>
              <a:buSzPts val="1100"/>
              <a:buChar char="●"/>
              <a:defRPr>
                <a:solidFill>
                  <a:schemeClr val="lt1"/>
                </a:solidFill>
              </a:defRPr>
            </a:lvl4pPr>
            <a:lvl5pPr indent="-298450" lvl="4" marL="2286000" rtl="0">
              <a:spcBef>
                <a:spcPts val="1600"/>
              </a:spcBef>
              <a:spcAft>
                <a:spcPts val="0"/>
              </a:spcAft>
              <a:buClr>
                <a:schemeClr val="lt1"/>
              </a:buClr>
              <a:buSzPts val="1100"/>
              <a:buChar char="○"/>
              <a:defRPr>
                <a:solidFill>
                  <a:schemeClr val="lt1"/>
                </a:solidFill>
              </a:defRPr>
            </a:lvl5pPr>
            <a:lvl6pPr indent="-298450" lvl="5" marL="2743200" rtl="0">
              <a:spcBef>
                <a:spcPts val="1600"/>
              </a:spcBef>
              <a:spcAft>
                <a:spcPts val="0"/>
              </a:spcAft>
              <a:buClr>
                <a:schemeClr val="lt1"/>
              </a:buClr>
              <a:buSzPts val="1100"/>
              <a:buChar char="■"/>
              <a:defRPr>
                <a:solidFill>
                  <a:schemeClr val="lt1"/>
                </a:solidFill>
              </a:defRPr>
            </a:lvl6pPr>
            <a:lvl7pPr indent="-298450" lvl="6" marL="3200400" rtl="0">
              <a:spcBef>
                <a:spcPts val="1600"/>
              </a:spcBef>
              <a:spcAft>
                <a:spcPts val="0"/>
              </a:spcAft>
              <a:buClr>
                <a:schemeClr val="lt1"/>
              </a:buClr>
              <a:buSzPts val="1100"/>
              <a:buChar char="●"/>
              <a:defRPr>
                <a:solidFill>
                  <a:schemeClr val="lt1"/>
                </a:solidFill>
              </a:defRPr>
            </a:lvl7pPr>
            <a:lvl8pPr indent="-298450" lvl="7" marL="3657600" rtl="0">
              <a:spcBef>
                <a:spcPts val="1600"/>
              </a:spcBef>
              <a:spcAft>
                <a:spcPts val="0"/>
              </a:spcAft>
              <a:buClr>
                <a:schemeClr val="lt1"/>
              </a:buClr>
              <a:buSzPts val="1100"/>
              <a:buChar char="○"/>
              <a:defRPr>
                <a:solidFill>
                  <a:schemeClr val="lt1"/>
                </a:solidFill>
              </a:defRPr>
            </a:lvl8pPr>
            <a:lvl9pPr indent="-298450" lvl="8" marL="4114800" rtl="0">
              <a:spcBef>
                <a:spcPts val="1600"/>
              </a:spcBef>
              <a:spcAft>
                <a:spcPts val="160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2800"/>
              <a:buFont typeface="Raleway"/>
              <a:buNone/>
              <a:defRPr b="1" sz="2800">
                <a:latin typeface="Raleway"/>
                <a:ea typeface="Raleway"/>
                <a:cs typeface="Raleway"/>
                <a:sym typeface="Raleway"/>
              </a:defRPr>
            </a:lvl1pPr>
            <a:lvl2pPr lvl="1" rtl="0">
              <a:spcBef>
                <a:spcPts val="0"/>
              </a:spcBef>
              <a:spcAft>
                <a:spcPts val="0"/>
              </a:spcAft>
              <a:buSzPts val="2800"/>
              <a:buFont typeface="Raleway"/>
              <a:buNone/>
              <a:defRPr b="1" sz="2800">
                <a:latin typeface="Raleway"/>
                <a:ea typeface="Raleway"/>
                <a:cs typeface="Raleway"/>
                <a:sym typeface="Raleway"/>
              </a:defRPr>
            </a:lvl2pPr>
            <a:lvl3pPr lvl="2" rtl="0">
              <a:spcBef>
                <a:spcPts val="0"/>
              </a:spcBef>
              <a:spcAft>
                <a:spcPts val="0"/>
              </a:spcAft>
              <a:buSzPts val="2800"/>
              <a:buFont typeface="Raleway"/>
              <a:buNone/>
              <a:defRPr b="1" sz="2800">
                <a:latin typeface="Raleway"/>
                <a:ea typeface="Raleway"/>
                <a:cs typeface="Raleway"/>
                <a:sym typeface="Raleway"/>
              </a:defRPr>
            </a:lvl3pPr>
            <a:lvl4pPr lvl="3" rtl="0">
              <a:spcBef>
                <a:spcPts val="0"/>
              </a:spcBef>
              <a:spcAft>
                <a:spcPts val="0"/>
              </a:spcAft>
              <a:buSzPts val="2800"/>
              <a:buFont typeface="Raleway"/>
              <a:buNone/>
              <a:defRPr b="1" sz="2800">
                <a:latin typeface="Raleway"/>
                <a:ea typeface="Raleway"/>
                <a:cs typeface="Raleway"/>
                <a:sym typeface="Raleway"/>
              </a:defRPr>
            </a:lvl4pPr>
            <a:lvl5pPr lvl="4" rtl="0">
              <a:spcBef>
                <a:spcPts val="0"/>
              </a:spcBef>
              <a:spcAft>
                <a:spcPts val="0"/>
              </a:spcAft>
              <a:buSzPts val="2800"/>
              <a:buFont typeface="Raleway"/>
              <a:buNone/>
              <a:defRPr b="1" sz="2800">
                <a:latin typeface="Raleway"/>
                <a:ea typeface="Raleway"/>
                <a:cs typeface="Raleway"/>
                <a:sym typeface="Raleway"/>
              </a:defRPr>
            </a:lvl5pPr>
            <a:lvl6pPr lvl="5" rtl="0">
              <a:spcBef>
                <a:spcPts val="0"/>
              </a:spcBef>
              <a:spcAft>
                <a:spcPts val="0"/>
              </a:spcAft>
              <a:buSzPts val="2800"/>
              <a:buFont typeface="Raleway"/>
              <a:buNone/>
              <a:defRPr b="1" sz="2800">
                <a:latin typeface="Raleway"/>
                <a:ea typeface="Raleway"/>
                <a:cs typeface="Raleway"/>
                <a:sym typeface="Raleway"/>
              </a:defRPr>
            </a:lvl6pPr>
            <a:lvl7pPr lvl="6" rtl="0">
              <a:spcBef>
                <a:spcPts val="0"/>
              </a:spcBef>
              <a:spcAft>
                <a:spcPts val="0"/>
              </a:spcAft>
              <a:buSzPts val="2800"/>
              <a:buFont typeface="Raleway"/>
              <a:buNone/>
              <a:defRPr b="1" sz="2800">
                <a:latin typeface="Raleway"/>
                <a:ea typeface="Raleway"/>
                <a:cs typeface="Raleway"/>
                <a:sym typeface="Raleway"/>
              </a:defRPr>
            </a:lvl7pPr>
            <a:lvl8pPr lvl="7" rtl="0">
              <a:spcBef>
                <a:spcPts val="0"/>
              </a:spcBef>
              <a:spcAft>
                <a:spcPts val="0"/>
              </a:spcAft>
              <a:buSzPts val="2800"/>
              <a:buFont typeface="Raleway"/>
              <a:buNone/>
              <a:defRPr b="1" sz="2800">
                <a:latin typeface="Raleway"/>
                <a:ea typeface="Raleway"/>
                <a:cs typeface="Raleway"/>
                <a:sym typeface="Raleway"/>
              </a:defRPr>
            </a:lvl8pPr>
            <a:lvl9pPr lvl="8" rtl="0">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rtl="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rtl="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accent1"/>
                </a:solidFill>
                <a:latin typeface="Lato"/>
                <a:ea typeface="Lato"/>
                <a:cs typeface="Lato"/>
                <a:sym typeface="Lato"/>
              </a:defRPr>
            </a:lvl1pPr>
            <a:lvl2pPr lvl="1" rtl="0" algn="r">
              <a:buNone/>
              <a:defRPr sz="1000">
                <a:solidFill>
                  <a:schemeClr val="accent1"/>
                </a:solidFill>
                <a:latin typeface="Lato"/>
                <a:ea typeface="Lato"/>
                <a:cs typeface="Lato"/>
                <a:sym typeface="Lato"/>
              </a:defRPr>
            </a:lvl2pPr>
            <a:lvl3pPr lvl="2" rtl="0" algn="r">
              <a:buNone/>
              <a:defRPr sz="1000">
                <a:solidFill>
                  <a:schemeClr val="accent1"/>
                </a:solidFill>
                <a:latin typeface="Lato"/>
                <a:ea typeface="Lato"/>
                <a:cs typeface="Lato"/>
                <a:sym typeface="Lato"/>
              </a:defRPr>
            </a:lvl3pPr>
            <a:lvl4pPr lvl="3" rtl="0" algn="r">
              <a:buNone/>
              <a:defRPr sz="1000">
                <a:solidFill>
                  <a:schemeClr val="accent1"/>
                </a:solidFill>
                <a:latin typeface="Lato"/>
                <a:ea typeface="Lato"/>
                <a:cs typeface="Lato"/>
                <a:sym typeface="Lato"/>
              </a:defRPr>
            </a:lvl4pPr>
            <a:lvl5pPr lvl="4" rtl="0" algn="r">
              <a:buNone/>
              <a:defRPr sz="1000">
                <a:solidFill>
                  <a:schemeClr val="accent1"/>
                </a:solidFill>
                <a:latin typeface="Lato"/>
                <a:ea typeface="Lato"/>
                <a:cs typeface="Lato"/>
                <a:sym typeface="Lato"/>
              </a:defRPr>
            </a:lvl5pPr>
            <a:lvl6pPr lvl="5" rtl="0" algn="r">
              <a:buNone/>
              <a:defRPr sz="1000">
                <a:solidFill>
                  <a:schemeClr val="accent1"/>
                </a:solidFill>
                <a:latin typeface="Lato"/>
                <a:ea typeface="Lato"/>
                <a:cs typeface="Lato"/>
                <a:sym typeface="Lato"/>
              </a:defRPr>
            </a:lvl6pPr>
            <a:lvl7pPr lvl="6" rtl="0" algn="r">
              <a:buNone/>
              <a:defRPr sz="1000">
                <a:solidFill>
                  <a:schemeClr val="accent1"/>
                </a:solidFill>
                <a:latin typeface="Lato"/>
                <a:ea typeface="Lato"/>
                <a:cs typeface="Lato"/>
                <a:sym typeface="Lato"/>
              </a:defRPr>
            </a:lvl7pPr>
            <a:lvl8pPr lvl="7" rtl="0" algn="r">
              <a:buNone/>
              <a:defRPr sz="1000">
                <a:solidFill>
                  <a:schemeClr val="accent1"/>
                </a:solidFill>
                <a:latin typeface="Lato"/>
                <a:ea typeface="Lato"/>
                <a:cs typeface="Lato"/>
                <a:sym typeface="Lato"/>
              </a:defRPr>
            </a:lvl8pPr>
            <a:lvl9pPr lvl="8" rtl="0"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www.youtube.com/watch?v=seA1wbXUQTs" TargetMode="Externa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8.png"/><Relationship Id="rId5" Type="http://schemas.openxmlformats.org/officeDocument/2006/relationships/image" Target="../media/image15.png"/><Relationship Id="rId6"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www.youtube.com/watch?v=6uu1MGyGjvI" TargetMode="External"/><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www.bbc.com/news/world-51235105" TargetMode="Externa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www.cdc.gov" TargetMode="External"/><Relationship Id="rId4" Type="http://schemas.openxmlformats.org/officeDocument/2006/relationships/hyperlink" Target="https://www.cdc.gov/coronavirus/2019-ncov/about/steps-when-sick.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7.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prezi.com/4jchujqi2ej6/public-health/" TargetMode="External"/><Relationship Id="rId4" Type="http://schemas.openxmlformats.org/officeDocument/2006/relationships/hyperlink" Target="https://sites.google.com/a/bsa98.com/troop-98/advancement"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www.cdc.gov" TargetMode="External"/><Relationship Id="rId4" Type="http://schemas.openxmlformats.org/officeDocument/2006/relationships/hyperlink" Target="https://www.cdc.gov/coronavirus/2019-ncov/about/steps-when-sick.html" TargetMode="External"/><Relationship Id="rId5" Type="http://schemas.openxmlformats.org/officeDocument/2006/relationships/image" Target="../media/image1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4.jp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Virtual Troop Meeting</a:t>
            </a:r>
            <a:endParaRPr sz="3600"/>
          </a:p>
          <a:p>
            <a:pPr indent="0" lvl="0" marL="0" rtl="0" algn="l">
              <a:lnSpc>
                <a:spcPct val="200000"/>
              </a:lnSpc>
              <a:spcBef>
                <a:spcPts val="1000"/>
              </a:spcBef>
              <a:spcAft>
                <a:spcPts val="0"/>
              </a:spcAft>
              <a:buNone/>
            </a:pPr>
            <a:r>
              <a:rPr lang="en" sz="3600"/>
              <a:t>Be Prepared for Public Health</a:t>
            </a:r>
            <a:endParaRPr sz="3600"/>
          </a:p>
        </p:txBody>
      </p:sp>
      <p:sp>
        <p:nvSpPr>
          <p:cNvPr id="87" name="Google Shape;87;p13"/>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13 March 2020  •  Scouts BSA Troop 98, Whitpain Township, Pennsylvania</a:t>
            </a:r>
            <a:endParaRPr/>
          </a:p>
        </p:txBody>
      </p:sp>
      <p:pic>
        <p:nvPicPr>
          <p:cNvPr id="88" name="Google Shape;88;p13"/>
          <p:cNvPicPr preferRelativeResize="0"/>
          <p:nvPr/>
        </p:nvPicPr>
        <p:blipFill>
          <a:blip r:embed="rId3">
            <a:alphaModFix/>
          </a:blip>
          <a:stretch>
            <a:fillRect/>
          </a:stretch>
        </p:blipFill>
        <p:spPr>
          <a:xfrm>
            <a:off x="7879900" y="925500"/>
            <a:ext cx="742950" cy="742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Coronavirus - </a:t>
            </a:r>
            <a:r>
              <a:rPr lang="en" sz="1800"/>
              <a:t>prevention / steps to protect yourself</a:t>
            </a:r>
            <a:endParaRPr sz="1800"/>
          </a:p>
        </p:txBody>
      </p:sp>
      <p:sp>
        <p:nvSpPr>
          <p:cNvPr id="145" name="Google Shape;145;p22"/>
          <p:cNvSpPr txBox="1"/>
          <p:nvPr>
            <p:ph idx="1" type="body"/>
          </p:nvPr>
        </p:nvSpPr>
        <p:spPr>
          <a:xfrm>
            <a:off x="729450" y="1926475"/>
            <a:ext cx="6900000" cy="22611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b="1" lang="en">
                <a:solidFill>
                  <a:srgbClr val="000000"/>
                </a:solidFill>
              </a:rPr>
              <a:t>Clean your hands often</a:t>
            </a:r>
            <a:endParaRPr b="1">
              <a:solidFill>
                <a:srgbClr val="000000"/>
              </a:solidFill>
            </a:endParaRPr>
          </a:p>
          <a:p>
            <a:pPr indent="-311150" lvl="0" marL="457200" rtl="0" algn="l">
              <a:spcBef>
                <a:spcPts val="0"/>
              </a:spcBef>
              <a:spcAft>
                <a:spcPts val="0"/>
              </a:spcAft>
              <a:buClr>
                <a:srgbClr val="000000"/>
              </a:buClr>
              <a:buSzPts val="1300"/>
              <a:buFont typeface="Lato"/>
              <a:buChar char="●"/>
            </a:pPr>
            <a:r>
              <a:rPr b="1" lang="en">
                <a:solidFill>
                  <a:srgbClr val="000000"/>
                </a:solidFill>
              </a:rPr>
              <a:t>Wash your hands often with soap and water for at least 20 seconds</a:t>
            </a:r>
            <a:r>
              <a:rPr lang="en">
                <a:solidFill>
                  <a:srgbClr val="000000"/>
                </a:solidFill>
              </a:rPr>
              <a:t> especially after you have been in a public place, or after blowing your nose, coughing, or sneezing.</a:t>
            </a:r>
            <a:endParaRPr>
              <a:solidFill>
                <a:srgbClr val="000000"/>
              </a:solidFill>
            </a:endParaRPr>
          </a:p>
          <a:p>
            <a:pPr indent="-311150" lvl="0" marL="457200" rtl="0" algn="l">
              <a:spcBef>
                <a:spcPts val="0"/>
              </a:spcBef>
              <a:spcAft>
                <a:spcPts val="0"/>
              </a:spcAft>
              <a:buClr>
                <a:srgbClr val="000000"/>
              </a:buClr>
              <a:buSzPts val="1300"/>
              <a:buFont typeface="Lato"/>
              <a:buChar char="●"/>
            </a:pPr>
            <a:r>
              <a:rPr lang="en">
                <a:solidFill>
                  <a:srgbClr val="000000"/>
                </a:solidFill>
              </a:rPr>
              <a:t>If soap and water are not readily available, use a hand sanitizer that contains at least 60% alcohol. Cover all surfaces of your hands and rub them together until they feel dry.</a:t>
            </a:r>
            <a:endParaRPr>
              <a:solidFill>
                <a:srgbClr val="000000"/>
              </a:solidFill>
            </a:endParaRPr>
          </a:p>
          <a:p>
            <a:pPr indent="-311150" lvl="0" marL="457200" rtl="0" algn="l">
              <a:spcBef>
                <a:spcPts val="0"/>
              </a:spcBef>
              <a:spcAft>
                <a:spcPts val="0"/>
              </a:spcAft>
              <a:buClr>
                <a:srgbClr val="000000"/>
              </a:buClr>
              <a:buSzPts val="1300"/>
              <a:buFont typeface="Lato"/>
              <a:buChar char="●"/>
            </a:pPr>
            <a:r>
              <a:rPr lang="en">
                <a:solidFill>
                  <a:srgbClr val="000000"/>
                </a:solidFill>
              </a:rPr>
              <a:t>Avoid touching your eyes, nose, and mouth with unwashed hands.</a:t>
            </a:r>
            <a:endParaRPr>
              <a:solidFill>
                <a:srgbClr val="000000"/>
              </a:solidFill>
            </a:endParaRPr>
          </a:p>
          <a:p>
            <a:pPr indent="0" lvl="0" marL="0" rtl="0" algn="l">
              <a:lnSpc>
                <a:spcPct val="130000"/>
              </a:lnSpc>
              <a:spcBef>
                <a:spcPts val="1200"/>
              </a:spcBef>
              <a:spcAft>
                <a:spcPts val="0"/>
              </a:spcAft>
              <a:buNone/>
            </a:pPr>
            <a:r>
              <a:rPr b="1" lang="en">
                <a:solidFill>
                  <a:srgbClr val="000000"/>
                </a:solidFill>
              </a:rPr>
              <a:t>Avoid close contact</a:t>
            </a:r>
            <a:endParaRPr b="1">
              <a:solidFill>
                <a:srgbClr val="000000"/>
              </a:solidFill>
            </a:endParaRPr>
          </a:p>
          <a:p>
            <a:pPr indent="-311150" lvl="0" marL="457200" rtl="0" algn="l">
              <a:spcBef>
                <a:spcPts val="0"/>
              </a:spcBef>
              <a:spcAft>
                <a:spcPts val="0"/>
              </a:spcAft>
              <a:buClr>
                <a:srgbClr val="000000"/>
              </a:buClr>
              <a:buSzPts val="1300"/>
              <a:buFont typeface="Lato"/>
              <a:buChar char="●"/>
            </a:pPr>
            <a:r>
              <a:rPr lang="en">
                <a:solidFill>
                  <a:srgbClr val="000000"/>
                </a:solidFill>
              </a:rPr>
              <a:t>Avoid close contact with people who are sick</a:t>
            </a:r>
            <a:endParaRPr>
              <a:solidFill>
                <a:srgbClr val="000000"/>
              </a:solidFill>
            </a:endParaRPr>
          </a:p>
          <a:p>
            <a:pPr indent="-311150" lvl="0" marL="457200" rtl="0" algn="l">
              <a:spcBef>
                <a:spcPts val="0"/>
              </a:spcBef>
              <a:spcAft>
                <a:spcPts val="0"/>
              </a:spcAft>
              <a:buClr>
                <a:srgbClr val="000000"/>
              </a:buClr>
              <a:buSzPts val="1300"/>
              <a:buFont typeface="Lato"/>
              <a:buChar char="●"/>
            </a:pPr>
            <a:r>
              <a:rPr lang="en">
                <a:solidFill>
                  <a:srgbClr val="000000"/>
                </a:solidFill>
              </a:rPr>
              <a:t>Put distance between yourself and other people if COVID-19 is spreading in your community.</a:t>
            </a:r>
            <a:endParaRPr sz="1400">
              <a:solidFill>
                <a:srgbClr val="000000"/>
              </a:solidFill>
            </a:endParaRPr>
          </a:p>
        </p:txBody>
      </p:sp>
      <p:pic>
        <p:nvPicPr>
          <p:cNvPr id="146" name="Google Shape;146;p22"/>
          <p:cNvPicPr preferRelativeResize="0"/>
          <p:nvPr/>
        </p:nvPicPr>
        <p:blipFill>
          <a:blip r:embed="rId3">
            <a:alphaModFix/>
          </a:blip>
          <a:stretch>
            <a:fillRect/>
          </a:stretch>
        </p:blipFill>
        <p:spPr>
          <a:xfrm>
            <a:off x="7658026" y="2108638"/>
            <a:ext cx="1245325" cy="1245325"/>
          </a:xfrm>
          <a:prstGeom prst="rect">
            <a:avLst/>
          </a:prstGeom>
          <a:noFill/>
          <a:ln>
            <a:noFill/>
          </a:ln>
        </p:spPr>
      </p:pic>
      <p:pic>
        <p:nvPicPr>
          <p:cNvPr id="147" name="Google Shape;147;p22"/>
          <p:cNvPicPr preferRelativeResize="0"/>
          <p:nvPr/>
        </p:nvPicPr>
        <p:blipFill>
          <a:blip r:embed="rId4">
            <a:alphaModFix/>
          </a:blip>
          <a:stretch>
            <a:fillRect/>
          </a:stretch>
        </p:blipFill>
        <p:spPr>
          <a:xfrm>
            <a:off x="7658033" y="3608746"/>
            <a:ext cx="1245325" cy="1245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3"/>
          <p:cNvSpPr txBox="1"/>
          <p:nvPr>
            <p:ph type="title"/>
          </p:nvPr>
        </p:nvSpPr>
        <p:spPr>
          <a:xfrm>
            <a:off x="6335800" y="1318650"/>
            <a:ext cx="2082300" cy="31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How to Wash Your Hands</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sz="1800"/>
              <a:t>Troop Safety Officer </a:t>
            </a:r>
            <a:endParaRPr sz="1800"/>
          </a:p>
          <a:p>
            <a:pPr indent="0" lvl="0" marL="0" rtl="0" algn="ctr">
              <a:spcBef>
                <a:spcPts val="0"/>
              </a:spcBef>
              <a:spcAft>
                <a:spcPts val="0"/>
              </a:spcAft>
              <a:buNone/>
            </a:pPr>
            <a:r>
              <a:rPr lang="en" sz="1800"/>
              <a:t>John C.</a:t>
            </a:r>
            <a:endParaRPr sz="1800"/>
          </a:p>
        </p:txBody>
      </p:sp>
      <p:pic>
        <p:nvPicPr>
          <p:cNvPr descr="The best way to prevent infection and spread of germs, including the coronavirus is by practising good hand hygiene, and regularly washing your hands with soap and water. &#10;&#10;For more information and daily updates on coronavirus, you can read our guide &#10;https://www.babylonhealth.com/coronavirus" id="153" name="Google Shape;153;p23" title="Coronavirus | How to wash your hands">
            <a:hlinkClick r:id="rId3"/>
          </p:cNvPr>
          <p:cNvPicPr preferRelativeResize="0"/>
          <p:nvPr/>
        </p:nvPicPr>
        <p:blipFill>
          <a:blip r:embed="rId4">
            <a:alphaModFix/>
          </a:blip>
          <a:stretch>
            <a:fillRect/>
          </a:stretch>
        </p:blipFill>
        <p:spPr>
          <a:xfrm>
            <a:off x="249425" y="675325"/>
            <a:ext cx="5628850" cy="42216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Coronavirus - </a:t>
            </a:r>
            <a:r>
              <a:rPr lang="en" sz="1800"/>
              <a:t>prevention / steps to protect others</a:t>
            </a:r>
            <a:endParaRPr sz="1800"/>
          </a:p>
        </p:txBody>
      </p:sp>
      <p:sp>
        <p:nvSpPr>
          <p:cNvPr id="159" name="Google Shape;159;p24"/>
          <p:cNvSpPr txBox="1"/>
          <p:nvPr>
            <p:ph idx="1" type="body"/>
          </p:nvPr>
        </p:nvSpPr>
        <p:spPr>
          <a:xfrm>
            <a:off x="729450" y="1926475"/>
            <a:ext cx="6900000" cy="22611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b="1" lang="en">
                <a:solidFill>
                  <a:srgbClr val="000000"/>
                </a:solidFill>
                <a:highlight>
                  <a:srgbClr val="FFFFFF"/>
                </a:highlight>
              </a:rPr>
              <a:t>Stay home if you’re sick</a:t>
            </a:r>
            <a:endParaRPr b="1">
              <a:solidFill>
                <a:srgbClr val="000000"/>
              </a:solidFill>
              <a:highlight>
                <a:srgbClr val="FFFFFF"/>
              </a:highlight>
            </a:endParaRPr>
          </a:p>
          <a:p>
            <a:pPr indent="0" lvl="0" marL="0" rtl="0" algn="l">
              <a:lnSpc>
                <a:spcPct val="130000"/>
              </a:lnSpc>
              <a:spcBef>
                <a:spcPts val="0"/>
              </a:spcBef>
              <a:spcAft>
                <a:spcPts val="0"/>
              </a:spcAft>
              <a:buNone/>
            </a:pPr>
            <a:r>
              <a:rPr b="1" lang="en">
                <a:solidFill>
                  <a:srgbClr val="000000"/>
                </a:solidFill>
                <a:highlight>
                  <a:srgbClr val="FFFFFF"/>
                </a:highlight>
              </a:rPr>
              <a:t>Cover coughs and sneezes</a:t>
            </a:r>
            <a:endParaRPr b="1">
              <a:solidFill>
                <a:srgbClr val="000000"/>
              </a:solidFill>
              <a:highlight>
                <a:srgbClr val="FFFFFF"/>
              </a:highlight>
            </a:endParaRPr>
          </a:p>
          <a:p>
            <a:pPr indent="-311150" lvl="0" marL="457200" rtl="0" algn="l">
              <a:spcBef>
                <a:spcPts val="0"/>
              </a:spcBef>
              <a:spcAft>
                <a:spcPts val="0"/>
              </a:spcAft>
              <a:buClr>
                <a:srgbClr val="000000"/>
              </a:buClr>
              <a:buSzPts val="1300"/>
              <a:buFont typeface="Lato"/>
              <a:buChar char="●"/>
            </a:pPr>
            <a:r>
              <a:rPr lang="en">
                <a:solidFill>
                  <a:srgbClr val="000000"/>
                </a:solidFill>
                <a:highlight>
                  <a:srgbClr val="FFFFFF"/>
                </a:highlight>
              </a:rPr>
              <a:t>Cover your mouth and nose with a tissue or use the inside of your elbow.</a:t>
            </a:r>
            <a:endParaRPr>
              <a:solidFill>
                <a:srgbClr val="000000"/>
              </a:solidFill>
              <a:highlight>
                <a:srgbClr val="FFFFFF"/>
              </a:highlight>
            </a:endParaRPr>
          </a:p>
          <a:p>
            <a:pPr indent="-311150" lvl="0" marL="457200" rtl="0" algn="l">
              <a:spcBef>
                <a:spcPts val="0"/>
              </a:spcBef>
              <a:spcAft>
                <a:spcPts val="0"/>
              </a:spcAft>
              <a:buClr>
                <a:srgbClr val="000000"/>
              </a:buClr>
              <a:buSzPts val="1300"/>
              <a:buFont typeface="Lato"/>
              <a:buChar char="●"/>
            </a:pPr>
            <a:r>
              <a:rPr lang="en">
                <a:solidFill>
                  <a:srgbClr val="000000"/>
                </a:solidFill>
                <a:highlight>
                  <a:srgbClr val="FFFFFF"/>
                </a:highlight>
              </a:rPr>
              <a:t>Throw used tissues in the trash.</a:t>
            </a:r>
            <a:endParaRPr>
              <a:solidFill>
                <a:srgbClr val="000000"/>
              </a:solidFill>
              <a:highlight>
                <a:srgbClr val="FFFFFF"/>
              </a:highlight>
            </a:endParaRPr>
          </a:p>
          <a:p>
            <a:pPr indent="-311150" lvl="0" marL="457200" rtl="0" algn="l">
              <a:spcBef>
                <a:spcPts val="0"/>
              </a:spcBef>
              <a:spcAft>
                <a:spcPts val="0"/>
              </a:spcAft>
              <a:buClr>
                <a:srgbClr val="000000"/>
              </a:buClr>
              <a:buSzPts val="1300"/>
              <a:buFont typeface="Lato"/>
              <a:buChar char="●"/>
            </a:pPr>
            <a:r>
              <a:rPr lang="en">
                <a:solidFill>
                  <a:srgbClr val="000000"/>
                </a:solidFill>
                <a:highlight>
                  <a:srgbClr val="FFFFFF"/>
                </a:highlight>
              </a:rPr>
              <a:t>Immediately wash your hands with soap and water for at least 20 seconds. </a:t>
            </a:r>
            <a:endParaRPr>
              <a:solidFill>
                <a:srgbClr val="000000"/>
              </a:solidFill>
              <a:highlight>
                <a:srgbClr val="FFFFFF"/>
              </a:highlight>
            </a:endParaRPr>
          </a:p>
          <a:p>
            <a:pPr indent="0" lvl="0" marL="0" rtl="0" algn="l">
              <a:spcBef>
                <a:spcPts val="1200"/>
              </a:spcBef>
              <a:spcAft>
                <a:spcPts val="0"/>
              </a:spcAft>
              <a:buNone/>
            </a:pPr>
            <a:r>
              <a:rPr b="1" lang="en">
                <a:solidFill>
                  <a:srgbClr val="000000"/>
                </a:solidFill>
                <a:highlight>
                  <a:srgbClr val="FFFFFF"/>
                </a:highlight>
              </a:rPr>
              <a:t>Wear a facemask if you are sick</a:t>
            </a:r>
            <a:endParaRPr b="1">
              <a:solidFill>
                <a:srgbClr val="000000"/>
              </a:solidFill>
              <a:highlight>
                <a:srgbClr val="FFFFFF"/>
              </a:highlight>
            </a:endParaRPr>
          </a:p>
          <a:p>
            <a:pPr indent="0" lvl="0" marL="0" rtl="0" algn="l">
              <a:lnSpc>
                <a:spcPct val="130000"/>
              </a:lnSpc>
              <a:spcBef>
                <a:spcPts val="1200"/>
              </a:spcBef>
              <a:spcAft>
                <a:spcPts val="0"/>
              </a:spcAft>
              <a:buNone/>
            </a:pPr>
            <a:r>
              <a:rPr b="1" lang="en">
                <a:solidFill>
                  <a:srgbClr val="000000"/>
                </a:solidFill>
                <a:highlight>
                  <a:srgbClr val="FFFFFF"/>
                </a:highlight>
              </a:rPr>
              <a:t>Clean and disinfect</a:t>
            </a:r>
            <a:endParaRPr b="1">
              <a:solidFill>
                <a:srgbClr val="000000"/>
              </a:solidFill>
              <a:highlight>
                <a:srgbClr val="FFFFFF"/>
              </a:highlight>
            </a:endParaRPr>
          </a:p>
          <a:p>
            <a:pPr indent="-311150" lvl="0" marL="457200" rtl="0" algn="l">
              <a:spcBef>
                <a:spcPts val="0"/>
              </a:spcBef>
              <a:spcAft>
                <a:spcPts val="0"/>
              </a:spcAft>
              <a:buClr>
                <a:srgbClr val="000000"/>
              </a:buClr>
              <a:buSzPts val="1300"/>
              <a:buFont typeface="Lato"/>
              <a:buChar char="●"/>
            </a:pPr>
            <a:r>
              <a:rPr lang="en">
                <a:solidFill>
                  <a:srgbClr val="000000"/>
                </a:solidFill>
                <a:highlight>
                  <a:srgbClr val="FFFFFF"/>
                </a:highlight>
              </a:rPr>
              <a:t>Clean AND disinfect frequently touched surfaces daily. Tables, doorknobs, light switches, countertops, handles, desks, phones, keyboards, toilets, faucets, and sinks.</a:t>
            </a:r>
            <a:endParaRPr>
              <a:solidFill>
                <a:srgbClr val="000000"/>
              </a:solidFill>
              <a:highlight>
                <a:srgbClr val="FFFFFF"/>
              </a:highlight>
            </a:endParaRPr>
          </a:p>
          <a:p>
            <a:pPr indent="-311150" lvl="0" marL="457200" rtl="0" algn="l">
              <a:spcBef>
                <a:spcPts val="0"/>
              </a:spcBef>
              <a:spcAft>
                <a:spcPts val="0"/>
              </a:spcAft>
              <a:buClr>
                <a:srgbClr val="000000"/>
              </a:buClr>
              <a:buSzPts val="1300"/>
              <a:buFont typeface="Lato"/>
              <a:buChar char="●"/>
            </a:pPr>
            <a:r>
              <a:rPr lang="en">
                <a:solidFill>
                  <a:srgbClr val="000000"/>
                </a:solidFill>
                <a:highlight>
                  <a:srgbClr val="FFFFFF"/>
                </a:highlight>
              </a:rPr>
              <a:t>If surfaces are dirty, clean them: Use detergent or soap and water prior to disinfection.</a:t>
            </a:r>
            <a:endParaRPr>
              <a:solidFill>
                <a:srgbClr val="000000"/>
              </a:solidFill>
            </a:endParaRPr>
          </a:p>
        </p:txBody>
      </p:sp>
      <p:pic>
        <p:nvPicPr>
          <p:cNvPr id="160" name="Google Shape;160;p24"/>
          <p:cNvPicPr preferRelativeResize="0"/>
          <p:nvPr/>
        </p:nvPicPr>
        <p:blipFill>
          <a:blip r:embed="rId3">
            <a:alphaModFix/>
          </a:blip>
          <a:stretch>
            <a:fillRect/>
          </a:stretch>
        </p:blipFill>
        <p:spPr>
          <a:xfrm>
            <a:off x="7857088" y="3968538"/>
            <a:ext cx="957263" cy="957263"/>
          </a:xfrm>
          <a:prstGeom prst="rect">
            <a:avLst/>
          </a:prstGeom>
          <a:noFill/>
          <a:ln>
            <a:noFill/>
          </a:ln>
        </p:spPr>
      </p:pic>
      <p:pic>
        <p:nvPicPr>
          <p:cNvPr id="161" name="Google Shape;161;p24"/>
          <p:cNvPicPr preferRelativeResize="0"/>
          <p:nvPr/>
        </p:nvPicPr>
        <p:blipFill>
          <a:blip r:embed="rId4">
            <a:alphaModFix/>
          </a:blip>
          <a:stretch>
            <a:fillRect/>
          </a:stretch>
        </p:blipFill>
        <p:spPr>
          <a:xfrm>
            <a:off x="7857088" y="2911188"/>
            <a:ext cx="957263" cy="957263"/>
          </a:xfrm>
          <a:prstGeom prst="rect">
            <a:avLst/>
          </a:prstGeom>
          <a:noFill/>
          <a:ln>
            <a:noFill/>
          </a:ln>
        </p:spPr>
      </p:pic>
      <p:pic>
        <p:nvPicPr>
          <p:cNvPr id="162" name="Google Shape;162;p24"/>
          <p:cNvPicPr preferRelativeResize="0"/>
          <p:nvPr/>
        </p:nvPicPr>
        <p:blipFill>
          <a:blip r:embed="rId5">
            <a:alphaModFix/>
          </a:blip>
          <a:stretch>
            <a:fillRect/>
          </a:stretch>
        </p:blipFill>
        <p:spPr>
          <a:xfrm>
            <a:off x="7795813" y="1853838"/>
            <a:ext cx="957263" cy="957263"/>
          </a:xfrm>
          <a:prstGeom prst="rect">
            <a:avLst/>
          </a:prstGeom>
          <a:noFill/>
          <a:ln>
            <a:noFill/>
          </a:ln>
        </p:spPr>
      </p:pic>
      <p:pic>
        <p:nvPicPr>
          <p:cNvPr id="163" name="Google Shape;163;p24"/>
          <p:cNvPicPr preferRelativeResize="0"/>
          <p:nvPr/>
        </p:nvPicPr>
        <p:blipFill>
          <a:blip r:embed="rId6">
            <a:alphaModFix/>
          </a:blip>
          <a:stretch>
            <a:fillRect/>
          </a:stretch>
        </p:blipFill>
        <p:spPr>
          <a:xfrm>
            <a:off x="7795813" y="796488"/>
            <a:ext cx="957263" cy="95726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Coronavirus - </a:t>
            </a:r>
            <a:r>
              <a:rPr lang="en" sz="1800"/>
              <a:t>how it has spread</a:t>
            </a:r>
            <a:endParaRPr sz="1800"/>
          </a:p>
        </p:txBody>
      </p:sp>
      <p:sp>
        <p:nvSpPr>
          <p:cNvPr id="169" name="Google Shape;169;p25"/>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rPr>
              <a:t>Coronavirus has spread very quickly. Why?</a:t>
            </a:r>
            <a:br>
              <a:rPr lang="en" sz="1400">
                <a:solidFill>
                  <a:srgbClr val="000000"/>
                </a:solidFill>
              </a:rPr>
            </a:br>
            <a:endParaRPr sz="1400">
              <a:solidFill>
                <a:srgbClr val="000000"/>
              </a:solidFill>
            </a:endParaRPr>
          </a:p>
          <a:p>
            <a:pPr indent="-317500" lvl="0" marL="457200" rtl="0" algn="l">
              <a:spcBef>
                <a:spcPts val="0"/>
              </a:spcBef>
              <a:spcAft>
                <a:spcPts val="0"/>
              </a:spcAft>
              <a:buClr>
                <a:srgbClr val="000000"/>
              </a:buClr>
              <a:buSzPts val="1400"/>
              <a:buChar char="●"/>
            </a:pPr>
            <a:r>
              <a:rPr lang="en" sz="1400">
                <a:solidFill>
                  <a:srgbClr val="000000"/>
                </a:solidFill>
              </a:rPr>
              <a:t>It’s new and we haven’t been looking for it</a:t>
            </a:r>
            <a:endParaRPr sz="1400">
              <a:solidFill>
                <a:srgbClr val="000000"/>
              </a:solidFill>
            </a:endParaRPr>
          </a:p>
          <a:p>
            <a:pPr indent="-317500" lvl="0" marL="457200" rtl="0" algn="l">
              <a:spcBef>
                <a:spcPts val="0"/>
              </a:spcBef>
              <a:spcAft>
                <a:spcPts val="0"/>
              </a:spcAft>
              <a:buClr>
                <a:srgbClr val="000000"/>
              </a:buClr>
              <a:buSzPts val="1400"/>
              <a:buChar char="●"/>
            </a:pPr>
            <a:r>
              <a:rPr lang="en" sz="1400">
                <a:solidFill>
                  <a:srgbClr val="000000"/>
                </a:solidFill>
              </a:rPr>
              <a:t>Initially there were delays in reporting about it</a:t>
            </a:r>
            <a:endParaRPr sz="1400">
              <a:solidFill>
                <a:srgbClr val="000000"/>
              </a:solidFill>
            </a:endParaRPr>
          </a:p>
          <a:p>
            <a:pPr indent="-317500" lvl="0" marL="457200" rtl="0" algn="l">
              <a:spcBef>
                <a:spcPts val="0"/>
              </a:spcBef>
              <a:spcAft>
                <a:spcPts val="0"/>
              </a:spcAft>
              <a:buClr>
                <a:srgbClr val="000000"/>
              </a:buClr>
              <a:buSzPts val="1400"/>
              <a:buChar char="●"/>
            </a:pPr>
            <a:r>
              <a:rPr lang="en" sz="1400">
                <a:solidFill>
                  <a:srgbClr val="000000"/>
                </a:solidFill>
              </a:rPr>
              <a:t>The virus itself appears to spread quite effectively</a:t>
            </a:r>
            <a:endParaRPr sz="1400">
              <a:solidFill>
                <a:srgbClr val="000000"/>
              </a:solidFill>
            </a:endParaRPr>
          </a:p>
          <a:p>
            <a:pPr indent="-317500" lvl="0" marL="457200" rtl="0" algn="l">
              <a:spcBef>
                <a:spcPts val="0"/>
              </a:spcBef>
              <a:spcAft>
                <a:spcPts val="0"/>
              </a:spcAft>
              <a:buClr>
                <a:srgbClr val="000000"/>
              </a:buClr>
              <a:buSzPts val="1400"/>
              <a:buChar char="●"/>
            </a:pPr>
            <a:r>
              <a:rPr lang="en" sz="1400">
                <a:solidFill>
                  <a:srgbClr val="000000"/>
                </a:solidFill>
              </a:rPr>
              <a:t>The world is very interconnected, and at higher speed than ever before</a:t>
            </a:r>
            <a:br>
              <a:rPr lang="en" sz="1400">
                <a:solidFill>
                  <a:srgbClr val="000000"/>
                </a:solidFill>
              </a:rPr>
            </a:br>
            <a:endParaRPr sz="1400">
              <a:solidFill>
                <a:srgbClr val="000000"/>
              </a:solidFill>
            </a:endParaRPr>
          </a:p>
          <a:p>
            <a:pPr indent="-317500" lvl="0" marL="457200" rtl="0" algn="l">
              <a:spcBef>
                <a:spcPts val="0"/>
              </a:spcBef>
              <a:spcAft>
                <a:spcPts val="0"/>
              </a:spcAft>
              <a:buClr>
                <a:srgbClr val="000000"/>
              </a:buClr>
              <a:buSzPts val="1400"/>
              <a:buChar char="●"/>
            </a:pPr>
            <a:r>
              <a:rPr lang="en" sz="1400">
                <a:solidFill>
                  <a:srgbClr val="000000"/>
                </a:solidFill>
              </a:rPr>
              <a:t>Some countries responded very quickly and very forcefully; Hong Kong, Singapore</a:t>
            </a:r>
            <a:endParaRPr sz="140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pic>
        <p:nvPicPr>
          <p:cNvPr descr="The video shows the timelapse of the coronavirus by map worldwide since January 20, 2020. It first started in Wuhan, Hubei, China, then spread to more than 80 countries by March 5, 2020.&#10;&#10;Twitter: https://twitter.com/wawamustats&#10;Facebook: https://fb.me/wawamustats&#10;&#10;Source:&#10;World Health Organization &amp; CDC&#10;&#10;Special Thanks to Our Patron: &#10;C&amp;MHansen&#10;&#10;Subscribe here: https://www.youtube.com/wawamustats?sub_confirmation=1" id="174" name="Google Shape;174;p26" title="(2020.1-2020.3) Map Timelapse of the Coronavirus">
            <a:hlinkClick r:id="rId3"/>
          </p:cNvPr>
          <p:cNvPicPr preferRelativeResize="0"/>
          <p:nvPr/>
        </p:nvPicPr>
        <p:blipFill>
          <a:blip r:embed="rId4">
            <a:alphaModFix/>
          </a:blip>
          <a:stretch>
            <a:fillRect/>
          </a:stretch>
        </p:blipFill>
        <p:spPr>
          <a:xfrm>
            <a:off x="568525" y="626150"/>
            <a:ext cx="5822825" cy="4367125"/>
          </a:xfrm>
          <a:prstGeom prst="rect">
            <a:avLst/>
          </a:prstGeom>
          <a:noFill/>
          <a:ln>
            <a:noFill/>
          </a:ln>
        </p:spPr>
      </p:pic>
      <p:sp>
        <p:nvSpPr>
          <p:cNvPr id="175" name="Google Shape;175;p26"/>
          <p:cNvSpPr txBox="1"/>
          <p:nvPr>
            <p:ph type="title"/>
          </p:nvPr>
        </p:nvSpPr>
        <p:spPr>
          <a:xfrm>
            <a:off x="6690900" y="1734550"/>
            <a:ext cx="2223600" cy="2695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Coronavirus</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How it has spread</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7"/>
          <p:cNvSpPr txBox="1"/>
          <p:nvPr>
            <p:ph type="title"/>
          </p:nvPr>
        </p:nvSpPr>
        <p:spPr>
          <a:xfrm>
            <a:off x="6690900" y="1734550"/>
            <a:ext cx="2223600" cy="2695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Coronavirus</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How it has spread</a:t>
            </a:r>
            <a:endParaRPr sz="1800"/>
          </a:p>
        </p:txBody>
      </p:sp>
      <p:sp>
        <p:nvSpPr>
          <p:cNvPr id="181" name="Google Shape;181;p27"/>
          <p:cNvSpPr txBox="1"/>
          <p:nvPr/>
        </p:nvSpPr>
        <p:spPr>
          <a:xfrm>
            <a:off x="651600" y="1269125"/>
            <a:ext cx="5614800" cy="269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u="sng">
                <a:solidFill>
                  <a:schemeClr val="hlink"/>
                </a:solidFill>
                <a:latin typeface="Lato"/>
                <a:ea typeface="Lato"/>
                <a:cs typeface="Lato"/>
                <a:sym typeface="Lato"/>
                <a:hlinkClick r:id="rId3"/>
              </a:rPr>
              <a:t>https://www.bbc.com/news/world-51235105</a:t>
            </a:r>
            <a:endParaRPr sz="1800">
              <a:latin typeface="Lato"/>
              <a:ea typeface="Lato"/>
              <a:cs typeface="Lato"/>
              <a:sym typeface="Lato"/>
            </a:endParaRPr>
          </a:p>
        </p:txBody>
      </p:sp>
      <p:pic>
        <p:nvPicPr>
          <p:cNvPr id="182" name="Google Shape;182;p27"/>
          <p:cNvPicPr preferRelativeResize="0"/>
          <p:nvPr/>
        </p:nvPicPr>
        <p:blipFill>
          <a:blip r:embed="rId4">
            <a:alphaModFix/>
          </a:blip>
          <a:stretch>
            <a:fillRect/>
          </a:stretch>
        </p:blipFill>
        <p:spPr>
          <a:xfrm>
            <a:off x="925399" y="1742650"/>
            <a:ext cx="5067201" cy="3005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2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Coronavirus - </a:t>
            </a:r>
            <a:r>
              <a:rPr lang="en" sz="1800"/>
              <a:t>what we’re being asked to do now</a:t>
            </a:r>
            <a:endParaRPr sz="1800"/>
          </a:p>
        </p:txBody>
      </p:sp>
      <p:sp>
        <p:nvSpPr>
          <p:cNvPr id="188" name="Google Shape;188;p28"/>
          <p:cNvSpPr txBox="1"/>
          <p:nvPr>
            <p:ph idx="1" type="body"/>
          </p:nvPr>
        </p:nvSpPr>
        <p:spPr>
          <a:xfrm>
            <a:off x="729450" y="2078875"/>
            <a:ext cx="7688700" cy="2482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000000"/>
              </a:buClr>
              <a:buSzPts val="1400"/>
              <a:buChar char="●"/>
            </a:pPr>
            <a:r>
              <a:rPr lang="en" sz="1400">
                <a:solidFill>
                  <a:srgbClr val="000000"/>
                </a:solidFill>
              </a:rPr>
              <a:t>Reduce the spread as much as possible</a:t>
            </a:r>
            <a:endParaRPr sz="1400">
              <a:solidFill>
                <a:srgbClr val="000000"/>
              </a:solidFill>
            </a:endParaRPr>
          </a:p>
          <a:p>
            <a:pPr indent="-317500" lvl="0" marL="457200" rtl="0" algn="l">
              <a:spcBef>
                <a:spcPts val="0"/>
              </a:spcBef>
              <a:spcAft>
                <a:spcPts val="0"/>
              </a:spcAft>
              <a:buClr>
                <a:srgbClr val="000000"/>
              </a:buClr>
              <a:buSzPts val="1400"/>
              <a:buChar char="●"/>
            </a:pPr>
            <a:r>
              <a:rPr lang="en" sz="1400">
                <a:solidFill>
                  <a:srgbClr val="000000"/>
                </a:solidFill>
              </a:rPr>
              <a:t>Reduce the burden on the health care system</a:t>
            </a:r>
            <a:endParaRPr sz="1400">
              <a:solidFill>
                <a:srgbClr val="000000"/>
              </a:solidFill>
            </a:endParaRPr>
          </a:p>
          <a:p>
            <a:pPr indent="-317500" lvl="0" marL="457200" rtl="0" algn="l">
              <a:spcBef>
                <a:spcPts val="0"/>
              </a:spcBef>
              <a:spcAft>
                <a:spcPts val="0"/>
              </a:spcAft>
              <a:buClr>
                <a:srgbClr val="000000"/>
              </a:buClr>
              <a:buSzPts val="1400"/>
              <a:buChar char="●"/>
            </a:pPr>
            <a:r>
              <a:rPr lang="en" sz="1400">
                <a:solidFill>
                  <a:srgbClr val="000000"/>
                </a:solidFill>
              </a:rPr>
              <a:t>More time to:</a:t>
            </a:r>
            <a:endParaRPr sz="1400">
              <a:solidFill>
                <a:srgbClr val="000000"/>
              </a:solidFill>
            </a:endParaRPr>
          </a:p>
          <a:p>
            <a:pPr indent="-317500" lvl="1" marL="914400" rtl="0" algn="l">
              <a:spcBef>
                <a:spcPts val="0"/>
              </a:spcBef>
              <a:spcAft>
                <a:spcPts val="0"/>
              </a:spcAft>
              <a:buClr>
                <a:srgbClr val="000000"/>
              </a:buClr>
              <a:buSzPts val="1400"/>
              <a:buChar char="○"/>
            </a:pPr>
            <a:r>
              <a:rPr lang="en" sz="1400">
                <a:solidFill>
                  <a:srgbClr val="000000"/>
                </a:solidFill>
              </a:rPr>
              <a:t>increase testing</a:t>
            </a:r>
            <a:endParaRPr sz="1400">
              <a:solidFill>
                <a:srgbClr val="000000"/>
              </a:solidFill>
            </a:endParaRPr>
          </a:p>
          <a:p>
            <a:pPr indent="-317500" lvl="1" marL="914400" rtl="0" algn="l">
              <a:spcBef>
                <a:spcPts val="0"/>
              </a:spcBef>
              <a:spcAft>
                <a:spcPts val="0"/>
              </a:spcAft>
              <a:buClr>
                <a:srgbClr val="000000"/>
              </a:buClr>
              <a:buSzPts val="1400"/>
              <a:buChar char="○"/>
            </a:pPr>
            <a:r>
              <a:rPr lang="en" sz="1400">
                <a:solidFill>
                  <a:srgbClr val="000000"/>
                </a:solidFill>
              </a:rPr>
              <a:t>Increase preparedness</a:t>
            </a:r>
            <a:endParaRPr sz="1400">
              <a:solidFill>
                <a:srgbClr val="000000"/>
              </a:solidFill>
            </a:endParaRPr>
          </a:p>
          <a:p>
            <a:pPr indent="-317500" lvl="1" marL="914400" rtl="0" algn="l">
              <a:spcBef>
                <a:spcPts val="0"/>
              </a:spcBef>
              <a:spcAft>
                <a:spcPts val="0"/>
              </a:spcAft>
              <a:buClr>
                <a:srgbClr val="000000"/>
              </a:buClr>
              <a:buSzPts val="1400"/>
              <a:buChar char="○"/>
            </a:pPr>
            <a:r>
              <a:rPr lang="en" sz="1400">
                <a:solidFill>
                  <a:srgbClr val="000000"/>
                </a:solidFill>
              </a:rPr>
              <a:t>learn more about the virus</a:t>
            </a:r>
            <a:endParaRPr sz="1400">
              <a:solidFill>
                <a:srgbClr val="000000"/>
              </a:solidFill>
            </a:endParaRPr>
          </a:p>
          <a:p>
            <a:pPr indent="-317500" lvl="1" marL="914400" rtl="0" algn="l">
              <a:spcBef>
                <a:spcPts val="0"/>
              </a:spcBef>
              <a:spcAft>
                <a:spcPts val="0"/>
              </a:spcAft>
              <a:buClr>
                <a:srgbClr val="000000"/>
              </a:buClr>
              <a:buSzPts val="1400"/>
              <a:buChar char="○"/>
            </a:pPr>
            <a:r>
              <a:rPr lang="en" sz="1400">
                <a:solidFill>
                  <a:srgbClr val="000000"/>
                </a:solidFill>
              </a:rPr>
              <a:t>improve the odds of fighting it</a:t>
            </a:r>
            <a:endParaRPr sz="1400">
              <a:solidFill>
                <a:srgbClr val="000000"/>
              </a:solidFill>
            </a:endParaRPr>
          </a:p>
          <a:p>
            <a:pPr indent="-317500" lvl="0" marL="457200" rtl="0" algn="l">
              <a:spcBef>
                <a:spcPts val="0"/>
              </a:spcBef>
              <a:spcAft>
                <a:spcPts val="0"/>
              </a:spcAft>
              <a:buClr>
                <a:srgbClr val="000000"/>
              </a:buClr>
              <a:buSzPts val="1400"/>
              <a:buChar char="●"/>
            </a:pPr>
            <a:r>
              <a:rPr lang="en" sz="1400">
                <a:solidFill>
                  <a:srgbClr val="000000"/>
                </a:solidFill>
              </a:rPr>
              <a:t>How doctors and hospitals are preparing: </a:t>
            </a:r>
            <a:br>
              <a:rPr lang="en" sz="1400">
                <a:solidFill>
                  <a:srgbClr val="000000"/>
                </a:solidFill>
              </a:rPr>
            </a:br>
            <a:r>
              <a:rPr lang="en" sz="1400">
                <a:solidFill>
                  <a:srgbClr val="000000"/>
                </a:solidFill>
              </a:rPr>
              <a:t>Dr. Bob Czincila - Chief, Department of Emergency Medicine </a:t>
            </a:r>
            <a:br>
              <a:rPr lang="en" sz="1400">
                <a:solidFill>
                  <a:srgbClr val="000000"/>
                </a:solidFill>
              </a:rPr>
            </a:br>
            <a:r>
              <a:rPr lang="en" sz="1400">
                <a:solidFill>
                  <a:srgbClr val="000000"/>
                </a:solidFill>
              </a:rPr>
              <a:t>Einstein Medical Center Montgomery</a:t>
            </a:r>
            <a:endParaRPr sz="1400">
              <a:solidFill>
                <a:srgbClr val="000000"/>
              </a:solidFill>
            </a:endParaRPr>
          </a:p>
        </p:txBody>
      </p:sp>
      <p:pic>
        <p:nvPicPr>
          <p:cNvPr id="189" name="Google Shape;189;p28"/>
          <p:cNvPicPr preferRelativeResize="0"/>
          <p:nvPr/>
        </p:nvPicPr>
        <p:blipFill>
          <a:blip r:embed="rId3">
            <a:alphaModFix/>
          </a:blip>
          <a:stretch>
            <a:fillRect/>
          </a:stretch>
        </p:blipFill>
        <p:spPr>
          <a:xfrm>
            <a:off x="5631051" y="2005226"/>
            <a:ext cx="3046300" cy="20288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pic>
        <p:nvPicPr>
          <p:cNvPr id="194" name="Google Shape;194;p29"/>
          <p:cNvPicPr preferRelativeResize="0"/>
          <p:nvPr/>
        </p:nvPicPr>
        <p:blipFill>
          <a:blip r:embed="rId3">
            <a:alphaModFix/>
          </a:blip>
          <a:stretch>
            <a:fillRect/>
          </a:stretch>
        </p:blipFill>
        <p:spPr>
          <a:xfrm>
            <a:off x="762000" y="499000"/>
            <a:ext cx="7620000" cy="4343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3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Coronavirus - </a:t>
            </a:r>
            <a:r>
              <a:rPr lang="en" sz="1800"/>
              <a:t>BE PREPARED</a:t>
            </a:r>
            <a:endParaRPr sz="1800"/>
          </a:p>
        </p:txBody>
      </p:sp>
      <p:sp>
        <p:nvSpPr>
          <p:cNvPr id="200" name="Google Shape;200;p30"/>
          <p:cNvSpPr txBox="1"/>
          <p:nvPr>
            <p:ph idx="1" type="body"/>
          </p:nvPr>
        </p:nvSpPr>
        <p:spPr>
          <a:xfrm>
            <a:off x="729450" y="2078875"/>
            <a:ext cx="7688700" cy="2482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000000"/>
              </a:buClr>
              <a:buSzPts val="1400"/>
              <a:buChar char="●"/>
            </a:pPr>
            <a:r>
              <a:rPr b="1" lang="en" sz="1400">
                <a:solidFill>
                  <a:srgbClr val="000000"/>
                </a:solidFill>
              </a:rPr>
              <a:t>Take care of yourself</a:t>
            </a:r>
            <a:r>
              <a:rPr lang="en" sz="1400">
                <a:solidFill>
                  <a:srgbClr val="000000"/>
                </a:solidFill>
              </a:rPr>
              <a:t>  •  PHYSICALLY STRONG, CLEAN, OBEDIENT, TRUSTWORTHY</a:t>
            </a:r>
            <a:endParaRPr sz="1400">
              <a:solidFill>
                <a:srgbClr val="000000"/>
              </a:solidFill>
            </a:endParaRPr>
          </a:p>
          <a:p>
            <a:pPr indent="-317500" lvl="1" marL="914400" rtl="0" algn="l">
              <a:spcBef>
                <a:spcPts val="0"/>
              </a:spcBef>
              <a:spcAft>
                <a:spcPts val="0"/>
              </a:spcAft>
              <a:buClr>
                <a:srgbClr val="000000"/>
              </a:buClr>
              <a:buSzPts val="1400"/>
              <a:buChar char="○"/>
            </a:pPr>
            <a:r>
              <a:rPr lang="en" sz="1400">
                <a:solidFill>
                  <a:srgbClr val="000000"/>
                </a:solidFill>
              </a:rPr>
              <a:t>Follow the rules: hygiene, distance, don’t shake hands</a:t>
            </a:r>
            <a:endParaRPr sz="1400">
              <a:solidFill>
                <a:srgbClr val="000000"/>
              </a:solidFill>
            </a:endParaRPr>
          </a:p>
          <a:p>
            <a:pPr indent="-317500" lvl="1" marL="914400" rtl="0" algn="l">
              <a:spcBef>
                <a:spcPts val="0"/>
              </a:spcBef>
              <a:spcAft>
                <a:spcPts val="0"/>
              </a:spcAft>
              <a:buClr>
                <a:srgbClr val="000000"/>
              </a:buClr>
              <a:buSzPts val="1400"/>
              <a:buChar char="○"/>
            </a:pPr>
            <a:r>
              <a:rPr lang="en" sz="1400">
                <a:solidFill>
                  <a:srgbClr val="000000"/>
                </a:solidFill>
              </a:rPr>
              <a:t>Get your flu shot, take your medications</a:t>
            </a:r>
            <a:endParaRPr sz="1400">
              <a:solidFill>
                <a:srgbClr val="000000"/>
              </a:solidFill>
            </a:endParaRPr>
          </a:p>
          <a:p>
            <a:pPr indent="-317500" lvl="1" marL="914400" rtl="0" algn="l">
              <a:spcBef>
                <a:spcPts val="0"/>
              </a:spcBef>
              <a:spcAft>
                <a:spcPts val="0"/>
              </a:spcAft>
              <a:buClr>
                <a:srgbClr val="000000"/>
              </a:buClr>
              <a:buSzPts val="1400"/>
              <a:buChar char="○"/>
            </a:pPr>
            <a:r>
              <a:rPr lang="en" sz="1400">
                <a:solidFill>
                  <a:srgbClr val="000000"/>
                </a:solidFill>
              </a:rPr>
              <a:t>Sleep well, get exercise, healthy diet</a:t>
            </a:r>
            <a:br>
              <a:rPr lang="en" sz="1400">
                <a:solidFill>
                  <a:srgbClr val="000000"/>
                </a:solidFill>
              </a:rPr>
            </a:br>
            <a:endParaRPr sz="1400">
              <a:solidFill>
                <a:srgbClr val="000000"/>
              </a:solidFill>
            </a:endParaRPr>
          </a:p>
          <a:p>
            <a:pPr indent="-317500" lvl="0" marL="457200" rtl="0" algn="l">
              <a:spcBef>
                <a:spcPts val="0"/>
              </a:spcBef>
              <a:spcAft>
                <a:spcPts val="0"/>
              </a:spcAft>
              <a:buClr>
                <a:srgbClr val="000000"/>
              </a:buClr>
              <a:buSzPts val="1400"/>
              <a:buChar char="●"/>
            </a:pPr>
            <a:r>
              <a:rPr b="1" lang="en" sz="1400">
                <a:solidFill>
                  <a:srgbClr val="000000"/>
                </a:solidFill>
              </a:rPr>
              <a:t>Take care of others</a:t>
            </a:r>
            <a:r>
              <a:rPr lang="en" sz="1400">
                <a:solidFill>
                  <a:srgbClr val="000000"/>
                </a:solidFill>
              </a:rPr>
              <a:t>  •  HELPFUL, TRUSTWORTHY, OBEDIENT, CHEERFUL</a:t>
            </a:r>
            <a:endParaRPr sz="1400">
              <a:solidFill>
                <a:srgbClr val="000000"/>
              </a:solidFill>
            </a:endParaRPr>
          </a:p>
          <a:p>
            <a:pPr indent="-317500" lvl="1" marL="914400" rtl="0" algn="l">
              <a:spcBef>
                <a:spcPts val="0"/>
              </a:spcBef>
              <a:spcAft>
                <a:spcPts val="0"/>
              </a:spcAft>
              <a:buClr>
                <a:srgbClr val="000000"/>
              </a:buClr>
              <a:buSzPts val="1400"/>
              <a:buChar char="○"/>
            </a:pPr>
            <a:r>
              <a:rPr lang="en" sz="1400">
                <a:solidFill>
                  <a:srgbClr val="000000"/>
                </a:solidFill>
              </a:rPr>
              <a:t>Directly: reinforce good behavior in your family; educate others</a:t>
            </a:r>
            <a:endParaRPr sz="1400">
              <a:solidFill>
                <a:srgbClr val="000000"/>
              </a:solidFill>
            </a:endParaRPr>
          </a:p>
          <a:p>
            <a:pPr indent="-317500" lvl="1" marL="914400" rtl="0" algn="l">
              <a:spcBef>
                <a:spcPts val="0"/>
              </a:spcBef>
              <a:spcAft>
                <a:spcPts val="0"/>
              </a:spcAft>
              <a:buClr>
                <a:srgbClr val="000000"/>
              </a:buClr>
              <a:buSzPts val="1400"/>
              <a:buChar char="○"/>
            </a:pPr>
            <a:r>
              <a:rPr lang="en" sz="1400">
                <a:solidFill>
                  <a:srgbClr val="000000"/>
                </a:solidFill>
              </a:rPr>
              <a:t>Indirectly: prevent spread (you could be a carrier); social distancing, don’t be bitter</a:t>
            </a:r>
            <a:endParaRPr b="1" sz="140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3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Coronavirus - </a:t>
            </a:r>
            <a:r>
              <a:rPr lang="en" sz="1800"/>
              <a:t>BE PREPARED</a:t>
            </a:r>
            <a:endParaRPr sz="1800"/>
          </a:p>
        </p:txBody>
      </p:sp>
      <p:sp>
        <p:nvSpPr>
          <p:cNvPr id="206" name="Google Shape;206;p31"/>
          <p:cNvSpPr txBox="1"/>
          <p:nvPr>
            <p:ph idx="1" type="body"/>
          </p:nvPr>
        </p:nvSpPr>
        <p:spPr>
          <a:xfrm>
            <a:off x="729450" y="2078875"/>
            <a:ext cx="7688700" cy="2482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000000"/>
              </a:buClr>
              <a:buSzPts val="1400"/>
              <a:buChar char="●"/>
            </a:pPr>
            <a:r>
              <a:rPr b="1" lang="en" sz="1400">
                <a:solidFill>
                  <a:srgbClr val="000000"/>
                </a:solidFill>
              </a:rPr>
              <a:t>Keep learning</a:t>
            </a:r>
            <a:r>
              <a:rPr lang="en" sz="1400">
                <a:solidFill>
                  <a:srgbClr val="000000"/>
                </a:solidFill>
              </a:rPr>
              <a:t>  •  MENTALLY AWAKE, HELPFUL, LOYAL, BRAVE</a:t>
            </a:r>
            <a:endParaRPr sz="1400">
              <a:solidFill>
                <a:srgbClr val="000000"/>
              </a:solidFill>
            </a:endParaRPr>
          </a:p>
          <a:p>
            <a:pPr indent="-317500" lvl="1" marL="914400" rtl="0" algn="l">
              <a:spcBef>
                <a:spcPts val="0"/>
              </a:spcBef>
              <a:spcAft>
                <a:spcPts val="0"/>
              </a:spcAft>
              <a:buClr>
                <a:srgbClr val="000000"/>
              </a:buClr>
              <a:buSzPts val="1400"/>
              <a:buChar char="○"/>
            </a:pPr>
            <a:r>
              <a:rPr lang="en" sz="1400">
                <a:solidFill>
                  <a:srgbClr val="000000"/>
                </a:solidFill>
              </a:rPr>
              <a:t>Identify reliable sources of information that are </a:t>
            </a:r>
            <a:r>
              <a:rPr b="1" lang="en" sz="1400">
                <a:solidFill>
                  <a:srgbClr val="000000"/>
                </a:solidFill>
              </a:rPr>
              <a:t>science-based </a:t>
            </a:r>
            <a:r>
              <a:rPr lang="en" sz="1400">
                <a:solidFill>
                  <a:srgbClr val="000000"/>
                </a:solidFill>
              </a:rPr>
              <a:t>and </a:t>
            </a:r>
            <a:r>
              <a:rPr b="1" lang="en" sz="1400">
                <a:solidFill>
                  <a:srgbClr val="000000"/>
                </a:solidFill>
              </a:rPr>
              <a:t>data-based</a:t>
            </a:r>
            <a:endParaRPr b="1" sz="1400">
              <a:solidFill>
                <a:srgbClr val="000000"/>
              </a:solidFill>
            </a:endParaRPr>
          </a:p>
          <a:p>
            <a:pPr indent="-317500" lvl="1" marL="914400" rtl="0" algn="l">
              <a:spcBef>
                <a:spcPts val="0"/>
              </a:spcBef>
              <a:spcAft>
                <a:spcPts val="0"/>
              </a:spcAft>
              <a:buClr>
                <a:srgbClr val="000000"/>
              </a:buClr>
              <a:buSzPts val="1400"/>
              <a:buChar char="○"/>
            </a:pPr>
            <a:r>
              <a:rPr lang="en" sz="1400" u="sng">
                <a:solidFill>
                  <a:schemeClr val="hlink"/>
                </a:solidFill>
                <a:hlinkClick r:id="rId3"/>
              </a:rPr>
              <a:t>www.cdc.gov</a:t>
            </a:r>
            <a:endParaRPr sz="1400">
              <a:solidFill>
                <a:srgbClr val="000000"/>
              </a:solidFill>
            </a:endParaRPr>
          </a:p>
          <a:p>
            <a:pPr indent="-317500" lvl="1" marL="914400" rtl="0" algn="l">
              <a:spcBef>
                <a:spcPts val="0"/>
              </a:spcBef>
              <a:spcAft>
                <a:spcPts val="0"/>
              </a:spcAft>
              <a:buClr>
                <a:srgbClr val="000000"/>
              </a:buClr>
              <a:buSzPts val="1400"/>
              <a:buChar char="○"/>
            </a:pPr>
            <a:r>
              <a:rPr lang="en" sz="1400">
                <a:solidFill>
                  <a:srgbClr val="000000"/>
                </a:solidFill>
              </a:rPr>
              <a:t>Consult your sources regularly; adjust your behavior</a:t>
            </a:r>
            <a:endParaRPr sz="1400">
              <a:solidFill>
                <a:srgbClr val="000000"/>
              </a:solidFill>
            </a:endParaRPr>
          </a:p>
          <a:p>
            <a:pPr indent="-317500" lvl="1" marL="914400" rtl="0" algn="l">
              <a:spcBef>
                <a:spcPts val="0"/>
              </a:spcBef>
              <a:spcAft>
                <a:spcPts val="0"/>
              </a:spcAft>
              <a:buClr>
                <a:srgbClr val="000000"/>
              </a:buClr>
              <a:buSzPts val="1400"/>
              <a:buChar char="○"/>
            </a:pPr>
            <a:r>
              <a:rPr lang="en" sz="1400">
                <a:solidFill>
                  <a:srgbClr val="000000"/>
                </a:solidFill>
              </a:rPr>
              <a:t>Don’t spread rumors</a:t>
            </a:r>
            <a:br>
              <a:rPr lang="en" sz="1400">
                <a:solidFill>
                  <a:srgbClr val="000000"/>
                </a:solidFill>
              </a:rPr>
            </a:br>
            <a:endParaRPr sz="1400">
              <a:solidFill>
                <a:srgbClr val="000000"/>
              </a:solidFill>
            </a:endParaRPr>
          </a:p>
          <a:p>
            <a:pPr indent="-317500" lvl="0" marL="457200" rtl="0" algn="l">
              <a:spcBef>
                <a:spcPts val="0"/>
              </a:spcBef>
              <a:spcAft>
                <a:spcPts val="0"/>
              </a:spcAft>
              <a:buClr>
                <a:srgbClr val="000000"/>
              </a:buClr>
              <a:buSzPts val="1400"/>
              <a:buChar char="●"/>
            </a:pPr>
            <a:r>
              <a:rPr b="1" lang="en" sz="1400">
                <a:solidFill>
                  <a:srgbClr val="000000"/>
                </a:solidFill>
              </a:rPr>
              <a:t>Have a plan if anyone gets ill at home</a:t>
            </a:r>
            <a:endParaRPr b="1" sz="1400">
              <a:solidFill>
                <a:srgbClr val="000000"/>
              </a:solidFill>
            </a:endParaRPr>
          </a:p>
          <a:p>
            <a:pPr indent="-304800" lvl="1" marL="914400" rtl="0" algn="l">
              <a:spcBef>
                <a:spcPts val="0"/>
              </a:spcBef>
              <a:spcAft>
                <a:spcPts val="0"/>
              </a:spcAft>
              <a:buClr>
                <a:srgbClr val="000000"/>
              </a:buClr>
              <a:buSzPts val="1200"/>
              <a:buChar char="○"/>
            </a:pPr>
            <a:r>
              <a:rPr lang="en" sz="1200" u="sng">
                <a:solidFill>
                  <a:schemeClr val="hlink"/>
                </a:solidFill>
                <a:latin typeface="Arial"/>
                <a:ea typeface="Arial"/>
                <a:cs typeface="Arial"/>
                <a:sym typeface="Arial"/>
                <a:hlinkClick r:id="rId4"/>
              </a:rPr>
              <a:t>https://www.cdc.gov/coronavirus/2019-ncov/about/steps-when-sick.html</a:t>
            </a:r>
            <a:endParaRPr sz="12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Troop Meeting Plan</a:t>
            </a:r>
            <a:endParaRPr sz="2400"/>
          </a:p>
        </p:txBody>
      </p:sp>
      <p:sp>
        <p:nvSpPr>
          <p:cNvPr id="94" name="Google Shape;94;p14"/>
          <p:cNvSpPr txBox="1"/>
          <p:nvPr>
            <p:ph idx="1" type="body"/>
          </p:nvPr>
        </p:nvSpPr>
        <p:spPr>
          <a:xfrm>
            <a:off x="729450" y="1788550"/>
            <a:ext cx="3679200" cy="23991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AutoNum type="arabicPeriod"/>
            </a:pPr>
            <a:r>
              <a:rPr lang="en" sz="1400"/>
              <a:t>Opening</a:t>
            </a:r>
            <a:endParaRPr sz="1400"/>
          </a:p>
          <a:p>
            <a:pPr indent="-317500" lvl="0" marL="457200" rtl="0" algn="l">
              <a:spcBef>
                <a:spcPts val="0"/>
              </a:spcBef>
              <a:spcAft>
                <a:spcPts val="0"/>
              </a:spcAft>
              <a:buSzPts val="1400"/>
              <a:buAutoNum type="arabicPeriod"/>
            </a:pPr>
            <a:r>
              <a:rPr lang="en" sz="1400"/>
              <a:t>Scout Motto</a:t>
            </a:r>
            <a:endParaRPr sz="1400"/>
          </a:p>
          <a:p>
            <a:pPr indent="-317500" lvl="0" marL="457200" rtl="0" algn="l">
              <a:spcBef>
                <a:spcPts val="0"/>
              </a:spcBef>
              <a:spcAft>
                <a:spcPts val="0"/>
              </a:spcAft>
              <a:buSzPts val="1400"/>
              <a:buAutoNum type="arabicPeriod"/>
            </a:pPr>
            <a:r>
              <a:rPr lang="en" sz="1400"/>
              <a:t>Coronavirus</a:t>
            </a:r>
            <a:endParaRPr sz="1400"/>
          </a:p>
          <a:p>
            <a:pPr indent="-317500" lvl="1" marL="914400" rtl="0" algn="l">
              <a:spcBef>
                <a:spcPts val="0"/>
              </a:spcBef>
              <a:spcAft>
                <a:spcPts val="0"/>
              </a:spcAft>
              <a:buSzPts val="1400"/>
              <a:buChar char="○"/>
            </a:pPr>
            <a:r>
              <a:rPr lang="en" sz="1400"/>
              <a:t>What it is &amp; does, how it spreads</a:t>
            </a:r>
            <a:endParaRPr sz="1400"/>
          </a:p>
          <a:p>
            <a:pPr indent="-317500" lvl="1" marL="914400" rtl="0" algn="l">
              <a:spcBef>
                <a:spcPts val="0"/>
              </a:spcBef>
              <a:spcAft>
                <a:spcPts val="0"/>
              </a:spcAft>
              <a:buSzPts val="1400"/>
              <a:buChar char="○"/>
            </a:pPr>
            <a:r>
              <a:rPr lang="en" sz="1400"/>
              <a:t>Prevention and Protection</a:t>
            </a:r>
            <a:endParaRPr sz="1400"/>
          </a:p>
          <a:p>
            <a:pPr indent="-317500" lvl="1" marL="914400" rtl="0" algn="l">
              <a:spcBef>
                <a:spcPts val="0"/>
              </a:spcBef>
              <a:spcAft>
                <a:spcPts val="0"/>
              </a:spcAft>
              <a:buSzPts val="1400"/>
              <a:buChar char="○"/>
            </a:pPr>
            <a:r>
              <a:rPr lang="en" sz="1400"/>
              <a:t>Spread &amp; Flattening the Curve</a:t>
            </a:r>
            <a:endParaRPr sz="1400"/>
          </a:p>
          <a:p>
            <a:pPr indent="-317500" lvl="1" marL="914400" rtl="0" algn="l">
              <a:spcBef>
                <a:spcPts val="0"/>
              </a:spcBef>
              <a:spcAft>
                <a:spcPts val="0"/>
              </a:spcAft>
              <a:buSzPts val="1400"/>
              <a:buChar char="○"/>
            </a:pPr>
            <a:r>
              <a:rPr lang="en" sz="1400"/>
              <a:t>What to do now</a:t>
            </a:r>
            <a:endParaRPr sz="1400"/>
          </a:p>
          <a:p>
            <a:pPr indent="-317500" lvl="0" marL="457200" rtl="0" algn="l">
              <a:spcBef>
                <a:spcPts val="0"/>
              </a:spcBef>
              <a:spcAft>
                <a:spcPts val="0"/>
              </a:spcAft>
              <a:buSzPts val="1400"/>
              <a:buAutoNum type="arabicPeriod"/>
            </a:pPr>
            <a:r>
              <a:rPr lang="en" sz="1400"/>
              <a:t>Be Prepared </a:t>
            </a:r>
            <a:endParaRPr sz="1400"/>
          </a:p>
          <a:p>
            <a:pPr indent="-317500" lvl="1" marL="914400" rtl="0" algn="l">
              <a:spcBef>
                <a:spcPts val="0"/>
              </a:spcBef>
              <a:spcAft>
                <a:spcPts val="0"/>
              </a:spcAft>
              <a:buSzPts val="1400"/>
              <a:buChar char="○"/>
            </a:pPr>
            <a:r>
              <a:rPr lang="en" sz="1400"/>
              <a:t>Take care of yourself</a:t>
            </a:r>
            <a:endParaRPr sz="1400"/>
          </a:p>
          <a:p>
            <a:pPr indent="-317500" lvl="1" marL="914400" rtl="0" algn="l">
              <a:spcBef>
                <a:spcPts val="0"/>
              </a:spcBef>
              <a:spcAft>
                <a:spcPts val="0"/>
              </a:spcAft>
              <a:buSzPts val="1400"/>
              <a:buChar char="○"/>
            </a:pPr>
            <a:r>
              <a:rPr lang="en" sz="1400"/>
              <a:t>Take care of others</a:t>
            </a:r>
            <a:endParaRPr sz="1400"/>
          </a:p>
          <a:p>
            <a:pPr indent="-317500" lvl="1" marL="914400" rtl="0" algn="l">
              <a:spcBef>
                <a:spcPts val="0"/>
              </a:spcBef>
              <a:spcAft>
                <a:spcPts val="0"/>
              </a:spcAft>
              <a:buSzPts val="1400"/>
              <a:buChar char="○"/>
            </a:pPr>
            <a:r>
              <a:rPr lang="en" sz="1400"/>
              <a:t>Keep learning</a:t>
            </a:r>
            <a:endParaRPr sz="1400"/>
          </a:p>
          <a:p>
            <a:pPr indent="-317500" lvl="1" marL="914400" rtl="0" algn="l">
              <a:spcBef>
                <a:spcPts val="0"/>
              </a:spcBef>
              <a:spcAft>
                <a:spcPts val="0"/>
              </a:spcAft>
              <a:buSzPts val="1400"/>
              <a:buChar char="○"/>
            </a:pPr>
            <a:r>
              <a:rPr lang="en" sz="1400"/>
              <a:t>Have a plan</a:t>
            </a:r>
            <a:endParaRPr sz="1400"/>
          </a:p>
        </p:txBody>
      </p:sp>
      <p:sp>
        <p:nvSpPr>
          <p:cNvPr id="95" name="Google Shape;95;p14"/>
          <p:cNvSpPr txBox="1"/>
          <p:nvPr>
            <p:ph idx="1" type="body"/>
          </p:nvPr>
        </p:nvSpPr>
        <p:spPr>
          <a:xfrm>
            <a:off x="4221500" y="1787925"/>
            <a:ext cx="4630800" cy="22611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AutoNum type="arabicPeriod" startAt="4"/>
            </a:pPr>
            <a:r>
              <a:rPr lang="en" sz="1400"/>
              <a:t>Public Health Merit Badge</a:t>
            </a:r>
            <a:endParaRPr sz="1400"/>
          </a:p>
          <a:p>
            <a:pPr indent="-317500" lvl="1" marL="914400" rtl="0" algn="l">
              <a:spcBef>
                <a:spcPts val="0"/>
              </a:spcBef>
              <a:spcAft>
                <a:spcPts val="0"/>
              </a:spcAft>
              <a:buSzPts val="1400"/>
              <a:buChar char="○"/>
            </a:pPr>
            <a:r>
              <a:rPr lang="en" sz="1400"/>
              <a:t>Requirement 1</a:t>
            </a:r>
            <a:endParaRPr sz="1400"/>
          </a:p>
          <a:p>
            <a:pPr indent="-317500" lvl="2" marL="1371600" rtl="0" algn="l">
              <a:spcBef>
                <a:spcPts val="0"/>
              </a:spcBef>
              <a:spcAft>
                <a:spcPts val="0"/>
              </a:spcAft>
              <a:buSzPts val="1400"/>
              <a:buChar char="■"/>
            </a:pPr>
            <a:r>
              <a:rPr lang="en" sz="1400"/>
              <a:t>What is public health?</a:t>
            </a:r>
            <a:endParaRPr sz="1400"/>
          </a:p>
          <a:p>
            <a:pPr indent="-317500" lvl="2" marL="1371600" rtl="0" algn="l">
              <a:spcBef>
                <a:spcPts val="0"/>
              </a:spcBef>
              <a:spcAft>
                <a:spcPts val="0"/>
              </a:spcAft>
              <a:buSzPts val="1400"/>
              <a:buChar char="■"/>
            </a:pPr>
            <a:r>
              <a:rPr lang="en" sz="1400"/>
              <a:t>Four diseases: contracting &amp; prevention</a:t>
            </a:r>
            <a:endParaRPr sz="1400"/>
          </a:p>
          <a:p>
            <a:pPr indent="-317500" lvl="2" marL="1371600" rtl="0" algn="l">
              <a:spcBef>
                <a:spcPts val="0"/>
              </a:spcBef>
              <a:spcAft>
                <a:spcPts val="0"/>
              </a:spcAft>
              <a:buSzPts val="1400"/>
              <a:buChar char="■"/>
            </a:pPr>
            <a:r>
              <a:rPr lang="en" sz="1400"/>
              <a:t>Type, vectors, prevention, treatment</a:t>
            </a:r>
            <a:endParaRPr sz="1400"/>
          </a:p>
          <a:p>
            <a:pPr indent="-317500" lvl="1" marL="914400" rtl="0" algn="l">
              <a:spcBef>
                <a:spcPts val="0"/>
              </a:spcBef>
              <a:spcAft>
                <a:spcPts val="0"/>
              </a:spcAft>
              <a:buSzPts val="1400"/>
              <a:buChar char="○"/>
            </a:pPr>
            <a:r>
              <a:rPr lang="en" sz="1400"/>
              <a:t>Requirement 2</a:t>
            </a:r>
            <a:endParaRPr sz="1400"/>
          </a:p>
          <a:p>
            <a:pPr indent="-317500" lvl="2" marL="1371600" rtl="0" algn="l">
              <a:spcBef>
                <a:spcPts val="0"/>
              </a:spcBef>
              <a:spcAft>
                <a:spcPts val="0"/>
              </a:spcAft>
              <a:buSzPts val="1400"/>
              <a:buChar char="■"/>
            </a:pPr>
            <a:r>
              <a:rPr lang="en" sz="1400"/>
              <a:t>Immunization</a:t>
            </a:r>
            <a:endParaRPr sz="1400"/>
          </a:p>
          <a:p>
            <a:pPr indent="-317500" lvl="2" marL="1371600" rtl="0" algn="l">
              <a:spcBef>
                <a:spcPts val="0"/>
              </a:spcBef>
              <a:spcAft>
                <a:spcPts val="0"/>
              </a:spcAft>
              <a:buSzPts val="1400"/>
              <a:buChar char="■"/>
            </a:pPr>
            <a:r>
              <a:rPr lang="en" sz="1400"/>
              <a:t>8 / 2 / 1 frequencies</a:t>
            </a:r>
            <a:endParaRPr sz="1400"/>
          </a:p>
          <a:p>
            <a:pPr indent="-317500" lvl="2" marL="1371600" rtl="0" algn="l">
              <a:spcBef>
                <a:spcPts val="0"/>
              </a:spcBef>
              <a:spcAft>
                <a:spcPts val="0"/>
              </a:spcAft>
              <a:buSzPts val="1400"/>
              <a:buChar char="■"/>
            </a:pPr>
            <a:r>
              <a:rPr lang="en" sz="1400"/>
              <a:t>Immunizations not available</a:t>
            </a:r>
            <a:endParaRPr sz="1400"/>
          </a:p>
          <a:p>
            <a:pPr indent="-317500" lvl="1" marL="914400" rtl="0" algn="l">
              <a:spcBef>
                <a:spcPts val="0"/>
              </a:spcBef>
              <a:spcAft>
                <a:spcPts val="0"/>
              </a:spcAft>
              <a:buSzPts val="1400"/>
              <a:buChar char="○"/>
            </a:pPr>
            <a:r>
              <a:rPr lang="en" sz="1400"/>
              <a:t>Next steps / homework</a:t>
            </a:r>
            <a:endParaRPr sz="1400"/>
          </a:p>
          <a:p>
            <a:pPr indent="-317500" lvl="0" marL="457200" rtl="0" algn="l">
              <a:spcBef>
                <a:spcPts val="0"/>
              </a:spcBef>
              <a:spcAft>
                <a:spcPts val="0"/>
              </a:spcAft>
              <a:buSzPts val="1400"/>
              <a:buAutoNum type="arabicPeriod" startAt="4"/>
            </a:pPr>
            <a:r>
              <a:rPr lang="en" sz="1400"/>
              <a:t>Scoutmaster Minute</a:t>
            </a:r>
            <a:endParaRPr sz="1400"/>
          </a:p>
          <a:p>
            <a:pPr indent="-317500" lvl="0" marL="457200" rtl="0" algn="l">
              <a:spcBef>
                <a:spcPts val="0"/>
              </a:spcBef>
              <a:spcAft>
                <a:spcPts val="0"/>
              </a:spcAft>
              <a:buSzPts val="1400"/>
              <a:buAutoNum type="arabicPeriod" startAt="4"/>
            </a:pPr>
            <a:r>
              <a:rPr lang="en" sz="1400"/>
              <a:t>Closing</a:t>
            </a:r>
            <a:endParaRPr sz="1400"/>
          </a:p>
        </p:txBody>
      </p:sp>
      <p:pic>
        <p:nvPicPr>
          <p:cNvPr id="96" name="Google Shape;96;p14"/>
          <p:cNvPicPr preferRelativeResize="0"/>
          <p:nvPr/>
        </p:nvPicPr>
        <p:blipFill>
          <a:blip r:embed="rId3">
            <a:alphaModFix/>
          </a:blip>
          <a:stretch>
            <a:fillRect/>
          </a:stretch>
        </p:blipFill>
        <p:spPr>
          <a:xfrm>
            <a:off x="7746038" y="1318650"/>
            <a:ext cx="914400" cy="9334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3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 and break</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3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Public Health Merit Badge</a:t>
            </a:r>
            <a:endParaRPr/>
          </a:p>
        </p:txBody>
      </p:sp>
      <p:pic>
        <p:nvPicPr>
          <p:cNvPr id="217" name="Google Shape;217;p33"/>
          <p:cNvPicPr preferRelativeResize="0"/>
          <p:nvPr/>
        </p:nvPicPr>
        <p:blipFill>
          <a:blip r:embed="rId3">
            <a:alphaModFix/>
          </a:blip>
          <a:stretch>
            <a:fillRect/>
          </a:stretch>
        </p:blipFill>
        <p:spPr>
          <a:xfrm>
            <a:off x="5700175" y="683875"/>
            <a:ext cx="3092749" cy="4184751"/>
          </a:xfrm>
          <a:prstGeom prst="rect">
            <a:avLst/>
          </a:prstGeom>
          <a:noFill/>
          <a:ln>
            <a:noFill/>
          </a:ln>
        </p:spPr>
      </p:pic>
      <p:pic>
        <p:nvPicPr>
          <p:cNvPr id="218" name="Google Shape;218;p33"/>
          <p:cNvPicPr preferRelativeResize="0"/>
          <p:nvPr/>
        </p:nvPicPr>
        <p:blipFill>
          <a:blip r:embed="rId4">
            <a:alphaModFix/>
          </a:blip>
          <a:stretch>
            <a:fillRect/>
          </a:stretch>
        </p:blipFill>
        <p:spPr>
          <a:xfrm>
            <a:off x="1483325" y="2103275"/>
            <a:ext cx="2258825" cy="22915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pic>
        <p:nvPicPr>
          <p:cNvPr id="223" name="Google Shape;223;p34"/>
          <p:cNvPicPr preferRelativeResize="0"/>
          <p:nvPr/>
        </p:nvPicPr>
        <p:blipFill>
          <a:blip r:embed="rId3">
            <a:alphaModFix/>
          </a:blip>
          <a:stretch>
            <a:fillRect/>
          </a:stretch>
        </p:blipFill>
        <p:spPr>
          <a:xfrm>
            <a:off x="810675" y="561425"/>
            <a:ext cx="6973651" cy="45144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Google Shape;228;p35"/>
          <p:cNvSpPr txBox="1"/>
          <p:nvPr/>
        </p:nvSpPr>
        <p:spPr>
          <a:xfrm>
            <a:off x="720825" y="748650"/>
            <a:ext cx="8124300" cy="42084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1100"/>
              </a:spcBef>
              <a:spcAft>
                <a:spcPts val="0"/>
              </a:spcAft>
              <a:buSzPts val="1200"/>
              <a:buFont typeface="Verdana"/>
              <a:buAutoNum type="arabicPeriod"/>
            </a:pPr>
            <a:r>
              <a:rPr lang="en" sz="1200">
                <a:highlight>
                  <a:srgbClr val="FFFFFF"/>
                </a:highlight>
                <a:latin typeface="Verdana"/>
                <a:ea typeface="Verdana"/>
                <a:cs typeface="Verdana"/>
                <a:sym typeface="Verdana"/>
              </a:rPr>
              <a:t>Do the following:</a:t>
            </a:r>
            <a:endParaRPr sz="1200">
              <a:highlight>
                <a:srgbClr val="FFFFFF"/>
              </a:highlight>
              <a:latin typeface="Verdana"/>
              <a:ea typeface="Verdana"/>
              <a:cs typeface="Verdana"/>
              <a:sym typeface="Verdana"/>
            </a:endParaRPr>
          </a:p>
          <a:p>
            <a:pPr indent="-304800" lvl="1" marL="914400" rtl="0" algn="l">
              <a:lnSpc>
                <a:spcPct val="115000"/>
              </a:lnSpc>
              <a:spcBef>
                <a:spcPts val="0"/>
              </a:spcBef>
              <a:spcAft>
                <a:spcPts val="0"/>
              </a:spcAft>
              <a:buSzPts val="1200"/>
              <a:buFont typeface="Verdana"/>
              <a:buAutoNum type="alphaLcPeriod"/>
            </a:pPr>
            <a:r>
              <a:rPr lang="en" sz="1200">
                <a:highlight>
                  <a:srgbClr val="FFFFFF"/>
                </a:highlight>
                <a:latin typeface="Verdana"/>
                <a:ea typeface="Verdana"/>
                <a:cs typeface="Verdana"/>
                <a:sym typeface="Verdana"/>
              </a:rPr>
              <a:t>Explain what public health is. Explain how Escherichia coli (E. coli), tetanus, HIV/AIDS, malaria, salmonellosis, and Lyme disease are contracted.</a:t>
            </a:r>
            <a:endParaRPr sz="1200">
              <a:highlight>
                <a:srgbClr val="FFFFFF"/>
              </a:highlight>
              <a:latin typeface="Verdana"/>
              <a:ea typeface="Verdana"/>
              <a:cs typeface="Verdana"/>
              <a:sym typeface="Verdana"/>
            </a:endParaRPr>
          </a:p>
          <a:p>
            <a:pPr indent="-304800" lvl="1" marL="914400" rtl="0" algn="l">
              <a:lnSpc>
                <a:spcPct val="115000"/>
              </a:lnSpc>
              <a:spcBef>
                <a:spcPts val="0"/>
              </a:spcBef>
              <a:spcAft>
                <a:spcPts val="0"/>
              </a:spcAft>
              <a:buSzPts val="1200"/>
              <a:buFont typeface="Verdana"/>
              <a:buAutoNum type="alphaLcPeriod"/>
            </a:pPr>
            <a:r>
              <a:rPr lang="en" sz="1200">
                <a:highlight>
                  <a:srgbClr val="FFFFFF"/>
                </a:highlight>
                <a:latin typeface="Verdana"/>
                <a:ea typeface="Verdana"/>
                <a:cs typeface="Verdana"/>
                <a:sym typeface="Verdana"/>
              </a:rPr>
              <a:t>Choose any FOUR of the following diseases or conditions, and explain how each one is contracted and possibly prevented: gonorrhea, West Nile virus, Zika, botulism, influenza, syphilis, hepatitis, emphysema, meningitis, herpes, lead poisoning.</a:t>
            </a:r>
            <a:endParaRPr sz="1200">
              <a:highlight>
                <a:srgbClr val="FFFFFF"/>
              </a:highlight>
              <a:latin typeface="Verdana"/>
              <a:ea typeface="Verdana"/>
              <a:cs typeface="Verdana"/>
              <a:sym typeface="Verdana"/>
            </a:endParaRPr>
          </a:p>
          <a:p>
            <a:pPr indent="-304800" lvl="1" marL="914400" rtl="0" algn="l">
              <a:lnSpc>
                <a:spcPct val="115000"/>
              </a:lnSpc>
              <a:spcBef>
                <a:spcPts val="0"/>
              </a:spcBef>
              <a:spcAft>
                <a:spcPts val="0"/>
              </a:spcAft>
              <a:buSzPts val="1200"/>
              <a:buFont typeface="Verdana"/>
              <a:buAutoNum type="alphaLcPeriod"/>
            </a:pPr>
            <a:r>
              <a:rPr lang="en" sz="1200">
                <a:highlight>
                  <a:srgbClr val="FFFFFF"/>
                </a:highlight>
                <a:latin typeface="Verdana"/>
                <a:ea typeface="Verdana"/>
                <a:cs typeface="Verdana"/>
                <a:sym typeface="Verdana"/>
              </a:rPr>
              <a:t>For each disease or condition in requirement 1b, explain:</a:t>
            </a:r>
            <a:endParaRPr sz="1200">
              <a:highlight>
                <a:srgbClr val="FFFFFF"/>
              </a:highlight>
              <a:latin typeface="Verdana"/>
              <a:ea typeface="Verdana"/>
              <a:cs typeface="Verdana"/>
              <a:sym typeface="Verdana"/>
            </a:endParaRPr>
          </a:p>
          <a:p>
            <a:pPr indent="-304800" lvl="2" marL="1371600" rtl="0" algn="l">
              <a:lnSpc>
                <a:spcPct val="115000"/>
              </a:lnSpc>
              <a:spcBef>
                <a:spcPts val="0"/>
              </a:spcBef>
              <a:spcAft>
                <a:spcPts val="0"/>
              </a:spcAft>
              <a:buSzPts val="1200"/>
              <a:buFont typeface="Verdana"/>
              <a:buAutoNum type="romanLcPeriod"/>
            </a:pPr>
            <a:r>
              <a:rPr lang="en" sz="1200">
                <a:highlight>
                  <a:srgbClr val="FFFFFF"/>
                </a:highlight>
                <a:latin typeface="Verdana"/>
                <a:ea typeface="Verdana"/>
                <a:cs typeface="Verdana"/>
                <a:sym typeface="Verdana"/>
              </a:rPr>
              <a:t>The type or form of the malady (viral, bacterial, environmental, toxin)</a:t>
            </a:r>
            <a:endParaRPr sz="1200">
              <a:highlight>
                <a:srgbClr val="FFFFFF"/>
              </a:highlight>
              <a:latin typeface="Verdana"/>
              <a:ea typeface="Verdana"/>
              <a:cs typeface="Verdana"/>
              <a:sym typeface="Verdana"/>
            </a:endParaRPr>
          </a:p>
          <a:p>
            <a:pPr indent="-304800" lvl="2" marL="1371600" rtl="0" algn="l">
              <a:lnSpc>
                <a:spcPct val="115000"/>
              </a:lnSpc>
              <a:spcBef>
                <a:spcPts val="0"/>
              </a:spcBef>
              <a:spcAft>
                <a:spcPts val="0"/>
              </a:spcAft>
              <a:buSzPts val="1200"/>
              <a:buFont typeface="Verdana"/>
              <a:buAutoNum type="romanLcPeriod"/>
            </a:pPr>
            <a:r>
              <a:rPr lang="en" sz="1200">
                <a:highlight>
                  <a:srgbClr val="FFFFFF"/>
                </a:highlight>
                <a:latin typeface="Verdana"/>
                <a:ea typeface="Verdana"/>
                <a:cs typeface="Verdana"/>
                <a:sym typeface="Verdana"/>
              </a:rPr>
              <a:t>Any possible vectors for transmission</a:t>
            </a:r>
            <a:endParaRPr sz="1200">
              <a:highlight>
                <a:srgbClr val="FFFFFF"/>
              </a:highlight>
              <a:latin typeface="Verdana"/>
              <a:ea typeface="Verdana"/>
              <a:cs typeface="Verdana"/>
              <a:sym typeface="Verdana"/>
            </a:endParaRPr>
          </a:p>
          <a:p>
            <a:pPr indent="-304800" lvl="2" marL="1371600" rtl="0" algn="l">
              <a:lnSpc>
                <a:spcPct val="115000"/>
              </a:lnSpc>
              <a:spcBef>
                <a:spcPts val="0"/>
              </a:spcBef>
              <a:spcAft>
                <a:spcPts val="0"/>
              </a:spcAft>
              <a:buSzPts val="1200"/>
              <a:buFont typeface="Verdana"/>
              <a:buAutoNum type="romanLcPeriod"/>
            </a:pPr>
            <a:r>
              <a:rPr lang="en" sz="1200">
                <a:highlight>
                  <a:srgbClr val="FFFFFF"/>
                </a:highlight>
                <a:latin typeface="Verdana"/>
                <a:ea typeface="Verdana"/>
                <a:cs typeface="Verdana"/>
                <a:sym typeface="Verdana"/>
              </a:rPr>
              <a:t>Ways to help prevent exposure or the spread of infection</a:t>
            </a:r>
            <a:endParaRPr sz="1200">
              <a:highlight>
                <a:srgbClr val="FFFFFF"/>
              </a:highlight>
              <a:latin typeface="Verdana"/>
              <a:ea typeface="Verdana"/>
              <a:cs typeface="Verdana"/>
              <a:sym typeface="Verdana"/>
            </a:endParaRPr>
          </a:p>
          <a:p>
            <a:pPr indent="-304800" lvl="2" marL="1371600" rtl="0" algn="l">
              <a:lnSpc>
                <a:spcPct val="115000"/>
              </a:lnSpc>
              <a:spcBef>
                <a:spcPts val="0"/>
              </a:spcBef>
              <a:spcAft>
                <a:spcPts val="0"/>
              </a:spcAft>
              <a:buSzPts val="1200"/>
              <a:buFont typeface="Verdana"/>
              <a:buAutoNum type="romanLcPeriod"/>
            </a:pPr>
            <a:r>
              <a:rPr lang="en" sz="1200">
                <a:highlight>
                  <a:srgbClr val="FFFFFF"/>
                </a:highlight>
                <a:latin typeface="Verdana"/>
                <a:ea typeface="Verdana"/>
                <a:cs typeface="Verdana"/>
                <a:sym typeface="Verdana"/>
              </a:rPr>
              <a:t>Available treatments</a:t>
            </a:r>
            <a:endParaRPr sz="1200">
              <a:highlight>
                <a:srgbClr val="FFFFFF"/>
              </a:highlight>
              <a:latin typeface="Verdana"/>
              <a:ea typeface="Verdana"/>
              <a:cs typeface="Verdana"/>
              <a:sym typeface="Verdana"/>
            </a:endParaRPr>
          </a:p>
          <a:p>
            <a:pPr indent="-304800" lvl="0" marL="457200" rtl="0" algn="l">
              <a:lnSpc>
                <a:spcPct val="115000"/>
              </a:lnSpc>
              <a:spcBef>
                <a:spcPts val="0"/>
              </a:spcBef>
              <a:spcAft>
                <a:spcPts val="0"/>
              </a:spcAft>
              <a:buSzPts val="1200"/>
              <a:buFont typeface="Verdana"/>
              <a:buAutoNum type="arabicPeriod"/>
            </a:pPr>
            <a:r>
              <a:rPr lang="en" sz="1200">
                <a:highlight>
                  <a:srgbClr val="FFFFFF"/>
                </a:highlight>
                <a:latin typeface="Verdana"/>
                <a:ea typeface="Verdana"/>
                <a:cs typeface="Verdana"/>
                <a:sym typeface="Verdana"/>
              </a:rPr>
              <a:t>Do the following:</a:t>
            </a:r>
            <a:endParaRPr sz="1200">
              <a:highlight>
                <a:srgbClr val="FFFFFF"/>
              </a:highlight>
              <a:latin typeface="Verdana"/>
              <a:ea typeface="Verdana"/>
              <a:cs typeface="Verdana"/>
              <a:sym typeface="Verdana"/>
            </a:endParaRPr>
          </a:p>
          <a:p>
            <a:pPr indent="-304800" lvl="1" marL="914400" rtl="0" algn="l">
              <a:lnSpc>
                <a:spcPct val="115000"/>
              </a:lnSpc>
              <a:spcBef>
                <a:spcPts val="0"/>
              </a:spcBef>
              <a:spcAft>
                <a:spcPts val="0"/>
              </a:spcAft>
              <a:buSzPts val="1200"/>
              <a:buFont typeface="Verdana"/>
              <a:buAutoNum type="alphaLcPeriod"/>
            </a:pPr>
            <a:r>
              <a:rPr lang="en" sz="1200">
                <a:highlight>
                  <a:srgbClr val="FFFFFF"/>
                </a:highlight>
                <a:latin typeface="Verdana"/>
                <a:ea typeface="Verdana"/>
                <a:cs typeface="Verdana"/>
                <a:sym typeface="Verdana"/>
              </a:rPr>
              <a:t>Explain the meaning of immunization.</a:t>
            </a:r>
            <a:endParaRPr sz="1200">
              <a:highlight>
                <a:srgbClr val="FFFFFF"/>
              </a:highlight>
              <a:latin typeface="Verdana"/>
              <a:ea typeface="Verdana"/>
              <a:cs typeface="Verdana"/>
              <a:sym typeface="Verdana"/>
            </a:endParaRPr>
          </a:p>
          <a:p>
            <a:pPr indent="-304800" lvl="1" marL="914400" rtl="0" algn="l">
              <a:lnSpc>
                <a:spcPct val="115000"/>
              </a:lnSpc>
              <a:spcBef>
                <a:spcPts val="0"/>
              </a:spcBef>
              <a:spcAft>
                <a:spcPts val="0"/>
              </a:spcAft>
              <a:buSzPts val="1200"/>
              <a:buFont typeface="Verdana"/>
              <a:buAutoNum type="alphaLcPeriod"/>
            </a:pPr>
            <a:r>
              <a:rPr lang="en" sz="1200">
                <a:highlight>
                  <a:srgbClr val="FFFFFF"/>
                </a:highlight>
                <a:latin typeface="Verdana"/>
                <a:ea typeface="Verdana"/>
                <a:cs typeface="Verdana"/>
                <a:sym typeface="Verdana"/>
              </a:rPr>
              <a:t>Name eight diseases against which a young child should be immunized, two diseases against which everyone should be reimmunized periodically, and one immunization everyone should receive annually.</a:t>
            </a:r>
            <a:endParaRPr sz="1200">
              <a:highlight>
                <a:srgbClr val="FFFFFF"/>
              </a:highlight>
              <a:latin typeface="Verdana"/>
              <a:ea typeface="Verdana"/>
              <a:cs typeface="Verdana"/>
              <a:sym typeface="Verdana"/>
            </a:endParaRPr>
          </a:p>
          <a:p>
            <a:pPr indent="-304800" lvl="1" marL="914400" rtl="0" algn="l">
              <a:lnSpc>
                <a:spcPct val="115000"/>
              </a:lnSpc>
              <a:spcBef>
                <a:spcPts val="0"/>
              </a:spcBef>
              <a:spcAft>
                <a:spcPts val="0"/>
              </a:spcAft>
              <a:buSzPts val="1200"/>
              <a:buFont typeface="Verdana"/>
              <a:buAutoNum type="alphaLcPeriod"/>
            </a:pPr>
            <a:r>
              <a:rPr lang="en" sz="1200">
                <a:highlight>
                  <a:srgbClr val="FFFFFF"/>
                </a:highlight>
                <a:latin typeface="Verdana"/>
                <a:ea typeface="Verdana"/>
                <a:cs typeface="Verdana"/>
                <a:sym typeface="Verdana"/>
              </a:rPr>
              <a:t>Using the list of diseases and conditions in requirement 1b, discuss with your counselor those which currently have no immunization available.</a:t>
            </a:r>
            <a:endParaRPr sz="1200">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3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Public Health Merit Badge</a:t>
            </a:r>
            <a:endParaRPr/>
          </a:p>
        </p:txBody>
      </p:sp>
      <p:sp>
        <p:nvSpPr>
          <p:cNvPr id="234" name="Google Shape;234;p36"/>
          <p:cNvSpPr txBox="1"/>
          <p:nvPr/>
        </p:nvSpPr>
        <p:spPr>
          <a:xfrm>
            <a:off x="873425" y="2121175"/>
            <a:ext cx="7544700" cy="246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Lato"/>
                <a:ea typeface="Lato"/>
                <a:cs typeface="Lato"/>
                <a:sym typeface="Lato"/>
              </a:rPr>
              <a:t>Prezi:  </a:t>
            </a:r>
            <a:r>
              <a:rPr lang="en" sz="1800" u="sng">
                <a:solidFill>
                  <a:schemeClr val="hlink"/>
                </a:solidFill>
                <a:hlinkClick r:id="rId3"/>
              </a:rPr>
              <a:t>https://prezi.com/4jchujqi2ej6/public-health/</a:t>
            </a:r>
            <a:endParaRPr sz="1800">
              <a:latin typeface="Lato"/>
              <a:ea typeface="Lato"/>
              <a:cs typeface="Lato"/>
              <a:sym typeface="Lato"/>
            </a:endParaRPr>
          </a:p>
          <a:p>
            <a:pPr indent="0" lvl="0" marL="0" rtl="0" algn="l">
              <a:spcBef>
                <a:spcPts val="0"/>
              </a:spcBef>
              <a:spcAft>
                <a:spcPts val="0"/>
              </a:spcAft>
              <a:buNone/>
            </a:pPr>
            <a:r>
              <a:t/>
            </a:r>
            <a:endParaRPr sz="1800">
              <a:latin typeface="Lato"/>
              <a:ea typeface="Lato"/>
              <a:cs typeface="Lato"/>
              <a:sym typeface="Lato"/>
            </a:endParaRPr>
          </a:p>
          <a:p>
            <a:pPr indent="0" lvl="0" marL="0" rtl="0" algn="l">
              <a:spcBef>
                <a:spcPts val="0"/>
              </a:spcBef>
              <a:spcAft>
                <a:spcPts val="0"/>
              </a:spcAft>
              <a:buNone/>
            </a:pPr>
            <a:r>
              <a:rPr lang="en" sz="1800">
                <a:latin typeface="Lato"/>
                <a:ea typeface="Lato"/>
                <a:cs typeface="Lato"/>
                <a:sym typeface="Lato"/>
              </a:rPr>
              <a:t>Please complete 1b and 1c in the worksheet</a:t>
            </a:r>
            <a:endParaRPr sz="1800">
              <a:latin typeface="Lato"/>
              <a:ea typeface="Lato"/>
              <a:cs typeface="Lato"/>
              <a:sym typeface="Lato"/>
            </a:endParaRPr>
          </a:p>
          <a:p>
            <a:pPr indent="0" lvl="0" marL="0" rtl="0" algn="l">
              <a:spcBef>
                <a:spcPts val="0"/>
              </a:spcBef>
              <a:spcAft>
                <a:spcPts val="0"/>
              </a:spcAft>
              <a:buNone/>
            </a:pPr>
            <a:r>
              <a:rPr lang="en" sz="1800">
                <a:latin typeface="Lato"/>
                <a:ea typeface="Lato"/>
                <a:cs typeface="Lato"/>
                <a:sym typeface="Lato"/>
              </a:rPr>
              <a:t>(</a:t>
            </a:r>
            <a:r>
              <a:rPr lang="en" sz="1800" u="sng">
                <a:solidFill>
                  <a:schemeClr val="hlink"/>
                </a:solidFill>
                <a:hlinkClick r:id="rId4"/>
              </a:rPr>
              <a:t>https://sites.google.com/a/bsa98.com/troop-98/advancement</a:t>
            </a:r>
            <a:r>
              <a:rPr lang="en" sz="1800">
                <a:latin typeface="Lato"/>
                <a:ea typeface="Lato"/>
                <a:cs typeface="Lato"/>
                <a:sym typeface="Lato"/>
              </a:rPr>
              <a:t>)</a:t>
            </a:r>
            <a:endParaRPr sz="1800">
              <a:latin typeface="Lato"/>
              <a:ea typeface="Lato"/>
              <a:cs typeface="Lato"/>
              <a:sym typeface="Lato"/>
            </a:endParaRPr>
          </a:p>
          <a:p>
            <a:pPr indent="0" lvl="0" marL="0" rtl="0" algn="l">
              <a:spcBef>
                <a:spcPts val="0"/>
              </a:spcBef>
              <a:spcAft>
                <a:spcPts val="0"/>
              </a:spcAft>
              <a:buNone/>
            </a:pPr>
            <a:r>
              <a:t/>
            </a:r>
            <a:endParaRPr sz="1800">
              <a:latin typeface="Lato"/>
              <a:ea typeface="Lato"/>
              <a:cs typeface="Lato"/>
              <a:sym typeface="Lato"/>
            </a:endParaRPr>
          </a:p>
          <a:p>
            <a:pPr indent="0" lvl="0" marL="0" rtl="0" algn="l">
              <a:spcBef>
                <a:spcPts val="0"/>
              </a:spcBef>
              <a:spcAft>
                <a:spcPts val="0"/>
              </a:spcAft>
              <a:buNone/>
            </a:pPr>
            <a:r>
              <a:rPr lang="en" sz="1800">
                <a:latin typeface="Lato"/>
                <a:ea typeface="Lato"/>
                <a:cs typeface="Lato"/>
                <a:sym typeface="Lato"/>
              </a:rPr>
              <a:t>We’ll tell you later how to submit it (you will be able to do so electronically or in person once we start physical meetings again).</a:t>
            </a:r>
            <a:endParaRPr sz="1800">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3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Scoutmaster Minute</a:t>
            </a:r>
            <a:endParaRPr sz="2400"/>
          </a:p>
          <a:p>
            <a:pPr indent="0" lvl="0" marL="0" rtl="0" algn="l">
              <a:spcBef>
                <a:spcPts val="0"/>
              </a:spcBef>
              <a:spcAft>
                <a:spcPts val="0"/>
              </a:spcAft>
              <a:buNone/>
            </a:pPr>
            <a:r>
              <a:t/>
            </a:r>
            <a:endParaRPr/>
          </a:p>
        </p:txBody>
      </p:sp>
      <p:sp>
        <p:nvSpPr>
          <p:cNvPr id="240" name="Google Shape;240;p37"/>
          <p:cNvSpPr txBox="1"/>
          <p:nvPr>
            <p:ph idx="1" type="body"/>
          </p:nvPr>
        </p:nvSpPr>
        <p:spPr>
          <a:xfrm>
            <a:off x="729450" y="2078875"/>
            <a:ext cx="7688700" cy="2482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000000"/>
              </a:buClr>
              <a:buSzPts val="1400"/>
              <a:buChar char="●"/>
            </a:pPr>
            <a:r>
              <a:rPr lang="en" sz="1400">
                <a:solidFill>
                  <a:srgbClr val="000000"/>
                </a:solidFill>
              </a:rPr>
              <a:t>Take care of yourself  •  PHYSICALLY STRONG, CLEAN, OBEDIENT, TRUSTWORTHY</a:t>
            </a:r>
            <a:endParaRPr sz="1400">
              <a:solidFill>
                <a:srgbClr val="000000"/>
              </a:solidFill>
            </a:endParaRPr>
          </a:p>
          <a:p>
            <a:pPr indent="-317500" lvl="1" marL="914400" rtl="0" algn="l">
              <a:spcBef>
                <a:spcPts val="0"/>
              </a:spcBef>
              <a:spcAft>
                <a:spcPts val="0"/>
              </a:spcAft>
              <a:buClr>
                <a:srgbClr val="000000"/>
              </a:buClr>
              <a:buSzPts val="1400"/>
              <a:buChar char="○"/>
            </a:pPr>
            <a:r>
              <a:rPr lang="en" sz="1400">
                <a:solidFill>
                  <a:srgbClr val="000000"/>
                </a:solidFill>
              </a:rPr>
              <a:t>Follow the rules: hygiene, distance, don’t shake hands</a:t>
            </a:r>
            <a:endParaRPr sz="1400">
              <a:solidFill>
                <a:srgbClr val="000000"/>
              </a:solidFill>
            </a:endParaRPr>
          </a:p>
          <a:p>
            <a:pPr indent="-317500" lvl="1" marL="914400" rtl="0" algn="l">
              <a:spcBef>
                <a:spcPts val="0"/>
              </a:spcBef>
              <a:spcAft>
                <a:spcPts val="0"/>
              </a:spcAft>
              <a:buClr>
                <a:srgbClr val="000000"/>
              </a:buClr>
              <a:buSzPts val="1400"/>
              <a:buChar char="○"/>
            </a:pPr>
            <a:r>
              <a:rPr lang="en" sz="1400">
                <a:solidFill>
                  <a:srgbClr val="000000"/>
                </a:solidFill>
              </a:rPr>
              <a:t>Get your flu shot, take your medications</a:t>
            </a:r>
            <a:endParaRPr sz="1400">
              <a:solidFill>
                <a:srgbClr val="000000"/>
              </a:solidFill>
            </a:endParaRPr>
          </a:p>
          <a:p>
            <a:pPr indent="-317500" lvl="1" marL="914400" rtl="0" algn="l">
              <a:spcBef>
                <a:spcPts val="0"/>
              </a:spcBef>
              <a:spcAft>
                <a:spcPts val="0"/>
              </a:spcAft>
              <a:buClr>
                <a:srgbClr val="000000"/>
              </a:buClr>
              <a:buSzPts val="1400"/>
              <a:buChar char="○"/>
            </a:pPr>
            <a:r>
              <a:rPr lang="en" sz="1400">
                <a:solidFill>
                  <a:srgbClr val="000000"/>
                </a:solidFill>
              </a:rPr>
              <a:t>Sleep well, get exercise, healthy diet</a:t>
            </a:r>
            <a:br>
              <a:rPr lang="en" sz="1400">
                <a:solidFill>
                  <a:srgbClr val="000000"/>
                </a:solidFill>
              </a:rPr>
            </a:br>
            <a:endParaRPr sz="1400">
              <a:solidFill>
                <a:srgbClr val="000000"/>
              </a:solidFill>
            </a:endParaRPr>
          </a:p>
          <a:p>
            <a:pPr indent="-317500" lvl="0" marL="457200" rtl="0" algn="l">
              <a:spcBef>
                <a:spcPts val="0"/>
              </a:spcBef>
              <a:spcAft>
                <a:spcPts val="0"/>
              </a:spcAft>
              <a:buClr>
                <a:srgbClr val="000000"/>
              </a:buClr>
              <a:buSzPts val="1400"/>
              <a:buChar char="●"/>
            </a:pPr>
            <a:r>
              <a:rPr lang="en" sz="1400">
                <a:solidFill>
                  <a:srgbClr val="000000"/>
                </a:solidFill>
              </a:rPr>
              <a:t>Take care of others  •  HELPFUL, TRUSTWORTHY, OBEDIENT, CHEERFUL</a:t>
            </a:r>
            <a:endParaRPr sz="1400">
              <a:solidFill>
                <a:srgbClr val="000000"/>
              </a:solidFill>
            </a:endParaRPr>
          </a:p>
          <a:p>
            <a:pPr indent="-317500" lvl="1" marL="914400" rtl="0" algn="l">
              <a:spcBef>
                <a:spcPts val="0"/>
              </a:spcBef>
              <a:spcAft>
                <a:spcPts val="0"/>
              </a:spcAft>
              <a:buClr>
                <a:srgbClr val="000000"/>
              </a:buClr>
              <a:buSzPts val="1400"/>
              <a:buChar char="○"/>
            </a:pPr>
            <a:r>
              <a:rPr lang="en" sz="1400">
                <a:solidFill>
                  <a:srgbClr val="000000"/>
                </a:solidFill>
              </a:rPr>
              <a:t>Directly: reinforce good behavior in your family; educate others</a:t>
            </a:r>
            <a:endParaRPr sz="1400">
              <a:solidFill>
                <a:srgbClr val="000000"/>
              </a:solidFill>
            </a:endParaRPr>
          </a:p>
          <a:p>
            <a:pPr indent="-317500" lvl="1" marL="914400" rtl="0" algn="l">
              <a:spcBef>
                <a:spcPts val="0"/>
              </a:spcBef>
              <a:spcAft>
                <a:spcPts val="0"/>
              </a:spcAft>
              <a:buClr>
                <a:srgbClr val="000000"/>
              </a:buClr>
              <a:buSzPts val="1400"/>
              <a:buChar char="○"/>
            </a:pPr>
            <a:r>
              <a:rPr lang="en" sz="1400">
                <a:solidFill>
                  <a:srgbClr val="000000"/>
                </a:solidFill>
              </a:rPr>
              <a:t>Indirectly: prevent spread (you could be a carrier); social distancing, don’t be bitter</a:t>
            </a:r>
            <a:endParaRPr b="1" sz="1400">
              <a:solidFill>
                <a:srgbClr val="000000"/>
              </a:solidFill>
            </a:endParaRPr>
          </a:p>
        </p:txBody>
      </p:sp>
      <p:pic>
        <p:nvPicPr>
          <p:cNvPr id="241" name="Google Shape;241;p37"/>
          <p:cNvPicPr preferRelativeResize="0"/>
          <p:nvPr/>
        </p:nvPicPr>
        <p:blipFill>
          <a:blip r:embed="rId3">
            <a:alphaModFix/>
          </a:blip>
          <a:stretch>
            <a:fillRect/>
          </a:stretch>
        </p:blipFill>
        <p:spPr>
          <a:xfrm>
            <a:off x="7139897" y="839397"/>
            <a:ext cx="1590125" cy="11008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3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Scoutmaster Minute</a:t>
            </a:r>
            <a:endParaRPr sz="2400"/>
          </a:p>
          <a:p>
            <a:pPr indent="0" lvl="0" marL="0" rtl="0" algn="l">
              <a:spcBef>
                <a:spcPts val="0"/>
              </a:spcBef>
              <a:spcAft>
                <a:spcPts val="0"/>
              </a:spcAft>
              <a:buNone/>
            </a:pPr>
            <a:r>
              <a:t/>
            </a:r>
            <a:endParaRPr/>
          </a:p>
        </p:txBody>
      </p:sp>
      <p:sp>
        <p:nvSpPr>
          <p:cNvPr id="247" name="Google Shape;247;p38"/>
          <p:cNvSpPr txBox="1"/>
          <p:nvPr>
            <p:ph idx="1" type="body"/>
          </p:nvPr>
        </p:nvSpPr>
        <p:spPr>
          <a:xfrm>
            <a:off x="729450" y="2078875"/>
            <a:ext cx="7688700" cy="2482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000000"/>
              </a:buClr>
              <a:buSzPts val="1400"/>
              <a:buChar char="●"/>
            </a:pPr>
            <a:r>
              <a:rPr lang="en" sz="1400">
                <a:solidFill>
                  <a:srgbClr val="000000"/>
                </a:solidFill>
              </a:rPr>
              <a:t>Keep learning  •  MENTALLY AWAKE, HELPFUL, LOYAL, BRAVE</a:t>
            </a:r>
            <a:endParaRPr sz="1400">
              <a:solidFill>
                <a:srgbClr val="000000"/>
              </a:solidFill>
            </a:endParaRPr>
          </a:p>
          <a:p>
            <a:pPr indent="-317500" lvl="1" marL="914400" rtl="0" algn="l">
              <a:spcBef>
                <a:spcPts val="0"/>
              </a:spcBef>
              <a:spcAft>
                <a:spcPts val="0"/>
              </a:spcAft>
              <a:buClr>
                <a:srgbClr val="000000"/>
              </a:buClr>
              <a:buSzPts val="1400"/>
              <a:buChar char="○"/>
            </a:pPr>
            <a:r>
              <a:rPr lang="en" sz="1400">
                <a:solidFill>
                  <a:srgbClr val="000000"/>
                </a:solidFill>
              </a:rPr>
              <a:t>Identify reliable sources of information that are </a:t>
            </a:r>
            <a:r>
              <a:rPr b="1" lang="en" sz="1400">
                <a:solidFill>
                  <a:srgbClr val="000000"/>
                </a:solidFill>
              </a:rPr>
              <a:t>science-based </a:t>
            </a:r>
            <a:r>
              <a:rPr lang="en" sz="1400">
                <a:solidFill>
                  <a:srgbClr val="000000"/>
                </a:solidFill>
              </a:rPr>
              <a:t>and </a:t>
            </a:r>
            <a:r>
              <a:rPr b="1" lang="en" sz="1400">
                <a:solidFill>
                  <a:srgbClr val="000000"/>
                </a:solidFill>
              </a:rPr>
              <a:t>data-based</a:t>
            </a:r>
            <a:endParaRPr b="1" sz="1400">
              <a:solidFill>
                <a:srgbClr val="000000"/>
              </a:solidFill>
            </a:endParaRPr>
          </a:p>
          <a:p>
            <a:pPr indent="-317500" lvl="1" marL="914400" rtl="0" algn="l">
              <a:spcBef>
                <a:spcPts val="0"/>
              </a:spcBef>
              <a:spcAft>
                <a:spcPts val="0"/>
              </a:spcAft>
              <a:buClr>
                <a:srgbClr val="000000"/>
              </a:buClr>
              <a:buSzPts val="1400"/>
              <a:buChar char="○"/>
            </a:pPr>
            <a:r>
              <a:rPr lang="en" sz="1400" u="sng">
                <a:solidFill>
                  <a:schemeClr val="hlink"/>
                </a:solidFill>
                <a:hlinkClick r:id="rId3"/>
              </a:rPr>
              <a:t>www.cdc.gov</a:t>
            </a:r>
            <a:endParaRPr sz="1400">
              <a:solidFill>
                <a:srgbClr val="000000"/>
              </a:solidFill>
            </a:endParaRPr>
          </a:p>
          <a:p>
            <a:pPr indent="-317500" lvl="1" marL="914400" rtl="0" algn="l">
              <a:spcBef>
                <a:spcPts val="0"/>
              </a:spcBef>
              <a:spcAft>
                <a:spcPts val="0"/>
              </a:spcAft>
              <a:buClr>
                <a:srgbClr val="000000"/>
              </a:buClr>
              <a:buSzPts val="1400"/>
              <a:buChar char="○"/>
            </a:pPr>
            <a:r>
              <a:rPr lang="en" sz="1400">
                <a:solidFill>
                  <a:srgbClr val="000000"/>
                </a:solidFill>
              </a:rPr>
              <a:t>Consult your sources regularly; adjust your behavior</a:t>
            </a:r>
            <a:endParaRPr sz="1400">
              <a:solidFill>
                <a:srgbClr val="000000"/>
              </a:solidFill>
            </a:endParaRPr>
          </a:p>
          <a:p>
            <a:pPr indent="-317500" lvl="1" marL="914400" rtl="0" algn="l">
              <a:spcBef>
                <a:spcPts val="0"/>
              </a:spcBef>
              <a:spcAft>
                <a:spcPts val="0"/>
              </a:spcAft>
              <a:buClr>
                <a:srgbClr val="000000"/>
              </a:buClr>
              <a:buSzPts val="1400"/>
              <a:buChar char="○"/>
            </a:pPr>
            <a:r>
              <a:rPr lang="en" sz="1400">
                <a:solidFill>
                  <a:srgbClr val="000000"/>
                </a:solidFill>
              </a:rPr>
              <a:t>Don’t spread rumors</a:t>
            </a:r>
            <a:br>
              <a:rPr lang="en" sz="1400">
                <a:solidFill>
                  <a:srgbClr val="000000"/>
                </a:solidFill>
              </a:rPr>
            </a:br>
            <a:endParaRPr sz="1400">
              <a:solidFill>
                <a:srgbClr val="000000"/>
              </a:solidFill>
            </a:endParaRPr>
          </a:p>
          <a:p>
            <a:pPr indent="-317500" lvl="0" marL="457200" rtl="0" algn="l">
              <a:spcBef>
                <a:spcPts val="0"/>
              </a:spcBef>
              <a:spcAft>
                <a:spcPts val="0"/>
              </a:spcAft>
              <a:buClr>
                <a:srgbClr val="000000"/>
              </a:buClr>
              <a:buSzPts val="1400"/>
              <a:buChar char="●"/>
            </a:pPr>
            <a:r>
              <a:rPr b="1" lang="en" sz="1400">
                <a:solidFill>
                  <a:srgbClr val="000000"/>
                </a:solidFill>
              </a:rPr>
              <a:t>Have a plan if anyone gets ill at home</a:t>
            </a:r>
            <a:endParaRPr b="1" sz="1400">
              <a:solidFill>
                <a:srgbClr val="000000"/>
              </a:solidFill>
            </a:endParaRPr>
          </a:p>
          <a:p>
            <a:pPr indent="-304800" lvl="1" marL="914400" rtl="0" algn="l">
              <a:spcBef>
                <a:spcPts val="0"/>
              </a:spcBef>
              <a:spcAft>
                <a:spcPts val="0"/>
              </a:spcAft>
              <a:buClr>
                <a:srgbClr val="000000"/>
              </a:buClr>
              <a:buSzPts val="1200"/>
              <a:buChar char="○"/>
            </a:pPr>
            <a:r>
              <a:rPr lang="en" sz="1200" u="sng">
                <a:solidFill>
                  <a:schemeClr val="hlink"/>
                </a:solidFill>
                <a:latin typeface="Arial"/>
                <a:ea typeface="Arial"/>
                <a:cs typeface="Arial"/>
                <a:sym typeface="Arial"/>
                <a:hlinkClick r:id="rId4"/>
              </a:rPr>
              <a:t>https://www.cdc.gov/coronavirus/2019-ncov/about/steps-when-sick.html</a:t>
            </a:r>
            <a:endParaRPr sz="1200">
              <a:solidFill>
                <a:srgbClr val="000000"/>
              </a:solidFill>
            </a:endParaRPr>
          </a:p>
        </p:txBody>
      </p:sp>
      <p:pic>
        <p:nvPicPr>
          <p:cNvPr id="248" name="Google Shape;248;p38"/>
          <p:cNvPicPr preferRelativeResize="0"/>
          <p:nvPr/>
        </p:nvPicPr>
        <p:blipFill>
          <a:blip r:embed="rId5">
            <a:alphaModFix/>
          </a:blip>
          <a:stretch>
            <a:fillRect/>
          </a:stretch>
        </p:blipFill>
        <p:spPr>
          <a:xfrm>
            <a:off x="7139897" y="839397"/>
            <a:ext cx="1590125" cy="11008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3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Scoutmaster Minute</a:t>
            </a:r>
            <a:endParaRPr sz="2400"/>
          </a:p>
        </p:txBody>
      </p:sp>
      <p:sp>
        <p:nvSpPr>
          <p:cNvPr id="254" name="Google Shape;254;p39"/>
          <p:cNvSpPr txBox="1"/>
          <p:nvPr>
            <p:ph idx="1" type="body"/>
          </p:nvPr>
        </p:nvSpPr>
        <p:spPr>
          <a:xfrm>
            <a:off x="729450" y="2101250"/>
            <a:ext cx="7688700" cy="257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1400">
                <a:solidFill>
                  <a:srgbClr val="222222"/>
                </a:solidFill>
                <a:highlight>
                  <a:srgbClr val="FFFFFF"/>
                </a:highlight>
                <a:latin typeface="Arial"/>
                <a:ea typeface="Arial"/>
                <a:cs typeface="Arial"/>
                <a:sym typeface="Arial"/>
              </a:rPr>
              <a:t>When the Apollo 13 oxygen tank failed and the lunar module was in danger of not returning to earth, Gene Kranz, the lead flight director overheard people saying that this could be the worst disaster NASA had ever experienced—to which he is rumored to have responded, “With all due respect, I believe this is going to be our finest hour.”</a:t>
            </a:r>
            <a:endParaRPr i="1" sz="1400">
              <a:solidFill>
                <a:srgbClr val="222222"/>
              </a:solidFill>
              <a:highlight>
                <a:srgbClr val="FFFFFF"/>
              </a:highlight>
              <a:latin typeface="Arial"/>
              <a:ea typeface="Arial"/>
              <a:cs typeface="Arial"/>
              <a:sym typeface="Arial"/>
            </a:endParaRPr>
          </a:p>
          <a:p>
            <a:pPr indent="0" lvl="0" marL="0" rtl="0" algn="l">
              <a:spcBef>
                <a:spcPts val="1500"/>
              </a:spcBef>
              <a:spcAft>
                <a:spcPts val="0"/>
              </a:spcAft>
              <a:buNone/>
            </a:pPr>
            <a:r>
              <a:rPr i="1" lang="en" sz="1400">
                <a:solidFill>
                  <a:srgbClr val="222222"/>
                </a:solidFill>
                <a:highlight>
                  <a:srgbClr val="FFFFFF"/>
                </a:highlight>
                <a:latin typeface="Arial"/>
                <a:ea typeface="Arial"/>
                <a:cs typeface="Arial"/>
                <a:sym typeface="Arial"/>
              </a:rPr>
              <a:t>Imagine if we could make our response to this crisis our finest hour. Imagine if a year or two from now we looked back on this and told the stories of how we came together as a team in our community, in our state, in our nation and across the world. Your contribution to the finest hour may seem small, invisible, inconsequential—but every small act of ‘not doing’ what you were going to do, and ‘doing’ an act of kindness or support will add up exponentially.</a:t>
            </a:r>
            <a:endParaRPr sz="1400">
              <a:solidFill>
                <a:srgbClr val="000000"/>
              </a:solidFill>
              <a:highlight>
                <a:srgbClr val="FFFFFF"/>
              </a:highlight>
            </a:endParaRPr>
          </a:p>
          <a:p>
            <a:pPr indent="0" lvl="0" marL="457200" rtl="0" algn="l">
              <a:spcBef>
                <a:spcPts val="1500"/>
              </a:spcBef>
              <a:spcAft>
                <a:spcPts val="1600"/>
              </a:spcAft>
              <a:buNone/>
            </a:pPr>
            <a:r>
              <a:t/>
            </a:r>
            <a:endParaRPr sz="1400"/>
          </a:p>
        </p:txBody>
      </p:sp>
      <p:pic>
        <p:nvPicPr>
          <p:cNvPr id="255" name="Google Shape;255;p39"/>
          <p:cNvPicPr preferRelativeResize="0"/>
          <p:nvPr/>
        </p:nvPicPr>
        <p:blipFill>
          <a:blip r:embed="rId3">
            <a:alphaModFix/>
          </a:blip>
          <a:stretch>
            <a:fillRect/>
          </a:stretch>
        </p:blipFill>
        <p:spPr>
          <a:xfrm>
            <a:off x="7139897" y="839397"/>
            <a:ext cx="1590125" cy="11008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4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Closing</a:t>
            </a:r>
            <a:endParaRPr sz="2400"/>
          </a:p>
        </p:txBody>
      </p:sp>
      <p:pic>
        <p:nvPicPr>
          <p:cNvPr id="261" name="Google Shape;261;p40"/>
          <p:cNvPicPr preferRelativeResize="0"/>
          <p:nvPr/>
        </p:nvPicPr>
        <p:blipFill>
          <a:blip r:embed="rId3">
            <a:alphaModFix/>
          </a:blip>
          <a:stretch>
            <a:fillRect/>
          </a:stretch>
        </p:blipFill>
        <p:spPr>
          <a:xfrm>
            <a:off x="2620275" y="845700"/>
            <a:ext cx="6230600" cy="40217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pic>
        <p:nvPicPr>
          <p:cNvPr id="266" name="Google Shape;266;p41"/>
          <p:cNvPicPr preferRelativeResize="0"/>
          <p:nvPr/>
        </p:nvPicPr>
        <p:blipFill>
          <a:blip r:embed="rId3">
            <a:alphaModFix/>
          </a:blip>
          <a:stretch>
            <a:fillRect/>
          </a:stretch>
        </p:blipFill>
        <p:spPr>
          <a:xfrm>
            <a:off x="5462250" y="1880700"/>
            <a:ext cx="1838325" cy="1857375"/>
          </a:xfrm>
          <a:prstGeom prst="rect">
            <a:avLst/>
          </a:prstGeom>
          <a:noFill/>
          <a:ln>
            <a:noFill/>
          </a:ln>
        </p:spPr>
      </p:pic>
      <p:pic>
        <p:nvPicPr>
          <p:cNvPr id="267" name="Google Shape;267;p41"/>
          <p:cNvPicPr preferRelativeResize="0"/>
          <p:nvPr/>
        </p:nvPicPr>
        <p:blipFill>
          <a:blip r:embed="rId4">
            <a:alphaModFix/>
          </a:blip>
          <a:stretch>
            <a:fillRect/>
          </a:stretch>
        </p:blipFill>
        <p:spPr>
          <a:xfrm>
            <a:off x="2356851" y="1653725"/>
            <a:ext cx="2028774" cy="2311350"/>
          </a:xfrm>
          <a:prstGeom prst="rect">
            <a:avLst/>
          </a:prstGeom>
          <a:noFill/>
          <a:ln>
            <a:noFill/>
          </a:ln>
        </p:spPr>
      </p:pic>
      <p:sp>
        <p:nvSpPr>
          <p:cNvPr id="268" name="Google Shape;268;p41"/>
          <p:cNvSpPr txBox="1"/>
          <p:nvPr/>
        </p:nvSpPr>
        <p:spPr>
          <a:xfrm>
            <a:off x="5542613" y="3812575"/>
            <a:ext cx="1677600" cy="41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www.bsa98.com</a:t>
            </a:r>
            <a:endParaRPr>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pic>
        <p:nvPicPr>
          <p:cNvPr id="101" name="Google Shape;101;p15"/>
          <p:cNvPicPr preferRelativeResize="0"/>
          <p:nvPr/>
        </p:nvPicPr>
        <p:blipFill>
          <a:blip r:embed="rId3">
            <a:alphaModFix/>
          </a:blip>
          <a:stretch>
            <a:fillRect/>
          </a:stretch>
        </p:blipFill>
        <p:spPr>
          <a:xfrm>
            <a:off x="346600" y="554600"/>
            <a:ext cx="8401526" cy="44503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pic>
        <p:nvPicPr>
          <p:cNvPr id="106" name="Google Shape;106;p16"/>
          <p:cNvPicPr preferRelativeResize="0"/>
          <p:nvPr/>
        </p:nvPicPr>
        <p:blipFill>
          <a:blip r:embed="rId3">
            <a:alphaModFix/>
          </a:blip>
          <a:stretch>
            <a:fillRect/>
          </a:stretch>
        </p:blipFill>
        <p:spPr>
          <a:xfrm>
            <a:off x="4572000" y="695050"/>
            <a:ext cx="4165000" cy="4157400"/>
          </a:xfrm>
          <a:prstGeom prst="rect">
            <a:avLst/>
          </a:prstGeom>
          <a:noFill/>
          <a:ln>
            <a:noFill/>
          </a:ln>
        </p:spPr>
      </p:pic>
      <p:sp>
        <p:nvSpPr>
          <p:cNvPr id="107" name="Google Shape;107;p16"/>
          <p:cNvSpPr txBox="1"/>
          <p:nvPr>
            <p:ph type="title"/>
          </p:nvPr>
        </p:nvSpPr>
        <p:spPr>
          <a:xfrm>
            <a:off x="729450" y="1318650"/>
            <a:ext cx="3263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The Scout Law</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1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Be Prepared</a:t>
            </a:r>
            <a:endParaRPr sz="2400"/>
          </a:p>
        </p:txBody>
      </p:sp>
      <p:sp>
        <p:nvSpPr>
          <p:cNvPr id="113" name="Google Shape;113;p17"/>
          <p:cNvSpPr txBox="1"/>
          <p:nvPr>
            <p:ph idx="1" type="body"/>
          </p:nvPr>
        </p:nvSpPr>
        <p:spPr>
          <a:xfrm>
            <a:off x="729450" y="1788550"/>
            <a:ext cx="7688700" cy="288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00000"/>
                </a:solidFill>
                <a:highlight>
                  <a:srgbClr val="FFFFFF"/>
                </a:highlight>
              </a:rPr>
              <a:t>In 1907, Baden-Powell, an English soldier, devised the Scout </a:t>
            </a:r>
            <a:br>
              <a:rPr lang="en" sz="1800">
                <a:solidFill>
                  <a:srgbClr val="000000"/>
                </a:solidFill>
                <a:highlight>
                  <a:srgbClr val="FFFFFF"/>
                </a:highlight>
              </a:rPr>
            </a:br>
            <a:r>
              <a:rPr lang="en" sz="1800">
                <a:solidFill>
                  <a:srgbClr val="000000"/>
                </a:solidFill>
                <a:highlight>
                  <a:srgbClr val="FFFFFF"/>
                </a:highlight>
              </a:rPr>
              <a:t>motto: Be Prepared. He published it in </a:t>
            </a:r>
            <a:r>
              <a:rPr i="1" lang="en" sz="1800">
                <a:solidFill>
                  <a:srgbClr val="000000"/>
                </a:solidFill>
                <a:highlight>
                  <a:srgbClr val="FFFFFF"/>
                </a:highlight>
              </a:rPr>
              <a:t>Scouting for Boys</a:t>
            </a:r>
            <a:r>
              <a:rPr lang="en" sz="1800">
                <a:solidFill>
                  <a:srgbClr val="000000"/>
                </a:solidFill>
                <a:highlight>
                  <a:srgbClr val="FFFFFF"/>
                </a:highlight>
              </a:rPr>
              <a:t> in 1908. </a:t>
            </a:r>
            <a:endParaRPr sz="1800">
              <a:solidFill>
                <a:srgbClr val="000000"/>
              </a:solidFill>
              <a:highlight>
                <a:srgbClr val="FFFFFF"/>
              </a:highlight>
            </a:endParaRPr>
          </a:p>
          <a:p>
            <a:pPr indent="0" lvl="0" marL="0" rtl="0" algn="l">
              <a:spcBef>
                <a:spcPts val="1500"/>
              </a:spcBef>
              <a:spcAft>
                <a:spcPts val="0"/>
              </a:spcAft>
              <a:buNone/>
            </a:pPr>
            <a:r>
              <a:rPr lang="en" sz="1800">
                <a:solidFill>
                  <a:srgbClr val="000000"/>
                </a:solidFill>
                <a:highlight>
                  <a:srgbClr val="FFFFFF"/>
                </a:highlight>
              </a:rPr>
              <a:t>In </a:t>
            </a:r>
            <a:r>
              <a:rPr i="1" lang="en" sz="1800">
                <a:solidFill>
                  <a:srgbClr val="000000"/>
                </a:solidFill>
                <a:highlight>
                  <a:srgbClr val="FFFFFF"/>
                </a:highlight>
              </a:rPr>
              <a:t>Scouting for Boys</a:t>
            </a:r>
            <a:r>
              <a:rPr lang="en" sz="1800">
                <a:solidFill>
                  <a:srgbClr val="000000"/>
                </a:solidFill>
                <a:highlight>
                  <a:srgbClr val="FFFFFF"/>
                </a:highlight>
              </a:rPr>
              <a:t>, Baden-Powell wrote that to Be Prepared means “you are always in a state of readiness in mind and body to do your duty.”</a:t>
            </a:r>
            <a:endParaRPr sz="1800">
              <a:solidFill>
                <a:srgbClr val="000000"/>
              </a:solidFill>
              <a:highlight>
                <a:srgbClr val="FFFFFF"/>
              </a:highlight>
            </a:endParaRPr>
          </a:p>
          <a:p>
            <a:pPr indent="0" lvl="0" marL="0" rtl="0" algn="l">
              <a:spcBef>
                <a:spcPts val="1500"/>
              </a:spcBef>
              <a:spcAft>
                <a:spcPts val="0"/>
              </a:spcAft>
              <a:buNone/>
            </a:pPr>
            <a:r>
              <a:rPr lang="en" sz="1800">
                <a:solidFill>
                  <a:srgbClr val="000000"/>
                </a:solidFill>
                <a:highlight>
                  <a:srgbClr val="FFFFFF"/>
                </a:highlight>
              </a:rPr>
              <a:t>More than a century later, preparedness is still a cornerstone of Scouting. Right now is an incredible opportunity for Scouts to put the Scout motto into practice. Tonight’s meeting should help you do this.</a:t>
            </a:r>
            <a:endParaRPr sz="1800">
              <a:solidFill>
                <a:srgbClr val="000000"/>
              </a:solidFill>
              <a:highlight>
                <a:srgbClr val="FFFFFF"/>
              </a:highlight>
            </a:endParaRPr>
          </a:p>
          <a:p>
            <a:pPr indent="0" lvl="0" marL="457200" rtl="0" algn="l">
              <a:spcBef>
                <a:spcPts val="1500"/>
              </a:spcBef>
              <a:spcAft>
                <a:spcPts val="1600"/>
              </a:spcAft>
              <a:buNone/>
            </a:pPr>
            <a:r>
              <a:t/>
            </a:r>
            <a:endParaRPr sz="1800"/>
          </a:p>
        </p:txBody>
      </p:sp>
      <p:pic>
        <p:nvPicPr>
          <p:cNvPr id="114" name="Google Shape;114;p17"/>
          <p:cNvPicPr preferRelativeResize="0"/>
          <p:nvPr/>
        </p:nvPicPr>
        <p:blipFill>
          <a:blip r:embed="rId3">
            <a:alphaModFix/>
          </a:blip>
          <a:stretch>
            <a:fillRect/>
          </a:stretch>
        </p:blipFill>
        <p:spPr>
          <a:xfrm>
            <a:off x="7177700" y="756425"/>
            <a:ext cx="1730350" cy="1439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1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Coronavirus - </a:t>
            </a:r>
            <a:r>
              <a:rPr lang="en" sz="1800"/>
              <a:t>what it is and what it does</a:t>
            </a:r>
            <a:endParaRPr sz="1800"/>
          </a:p>
        </p:txBody>
      </p:sp>
      <p:sp>
        <p:nvSpPr>
          <p:cNvPr id="120" name="Google Shape;120;p18"/>
          <p:cNvSpPr txBox="1"/>
          <p:nvPr>
            <p:ph idx="1" type="body"/>
          </p:nvPr>
        </p:nvSpPr>
        <p:spPr>
          <a:xfrm>
            <a:off x="729450" y="2078875"/>
            <a:ext cx="7688700" cy="296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rPr>
              <a:t>Coronavirus disease 2019 (COVID-19) is a respiratory illness that can spread from person to person. The virus that causes COVID-19 is a novel coronavirus that was first identified during an investigation into an outbreak in Wuhan, China.</a:t>
            </a:r>
            <a:endParaRPr sz="1400">
              <a:solidFill>
                <a:srgbClr val="000000"/>
              </a:solidFill>
            </a:endParaRPr>
          </a:p>
          <a:p>
            <a:pPr indent="0" lvl="0" marL="0" rtl="0" algn="l">
              <a:spcBef>
                <a:spcPts val="1600"/>
              </a:spcBef>
              <a:spcAft>
                <a:spcPts val="0"/>
              </a:spcAft>
              <a:buNone/>
            </a:pPr>
            <a:r>
              <a:rPr lang="en" sz="1400">
                <a:solidFill>
                  <a:srgbClr val="000000"/>
                </a:solidFill>
              </a:rPr>
              <a:t>Patients with COVID-19 have had </a:t>
            </a:r>
            <a:r>
              <a:rPr b="1" lang="en" sz="1400">
                <a:solidFill>
                  <a:srgbClr val="000000"/>
                </a:solidFill>
              </a:rPr>
              <a:t>mild</a:t>
            </a:r>
            <a:r>
              <a:rPr lang="en" sz="1400">
                <a:solidFill>
                  <a:srgbClr val="000000"/>
                </a:solidFill>
              </a:rPr>
              <a:t> to </a:t>
            </a:r>
            <a:r>
              <a:rPr b="1" lang="en" sz="1400">
                <a:solidFill>
                  <a:srgbClr val="000000"/>
                </a:solidFill>
              </a:rPr>
              <a:t>severe</a:t>
            </a:r>
            <a:r>
              <a:rPr lang="en" sz="1400">
                <a:solidFill>
                  <a:srgbClr val="000000"/>
                </a:solidFill>
              </a:rPr>
              <a:t> respiratory illness with symptoms of </a:t>
            </a:r>
            <a:endParaRPr sz="1400">
              <a:solidFill>
                <a:srgbClr val="000000"/>
              </a:solidFill>
            </a:endParaRPr>
          </a:p>
          <a:p>
            <a:pPr indent="457200" lvl="0" marL="0" rtl="0" algn="l">
              <a:spcBef>
                <a:spcPts val="1000"/>
              </a:spcBef>
              <a:spcAft>
                <a:spcPts val="0"/>
              </a:spcAft>
              <a:buNone/>
            </a:pPr>
            <a:r>
              <a:rPr lang="en" sz="1400">
                <a:solidFill>
                  <a:srgbClr val="000000"/>
                </a:solidFill>
              </a:rPr>
              <a:t>Fever   •   Cough   •   Shortness of breath</a:t>
            </a:r>
            <a:endParaRPr sz="1400">
              <a:solidFill>
                <a:srgbClr val="000000"/>
              </a:solidFill>
            </a:endParaRPr>
          </a:p>
          <a:p>
            <a:pPr indent="0" lvl="0" marL="0" rtl="0" algn="l">
              <a:spcBef>
                <a:spcPts val="1000"/>
              </a:spcBef>
              <a:spcAft>
                <a:spcPts val="1600"/>
              </a:spcAft>
              <a:buNone/>
            </a:pPr>
            <a:r>
              <a:rPr lang="en" sz="1400">
                <a:solidFill>
                  <a:srgbClr val="000000"/>
                </a:solidFill>
              </a:rPr>
              <a:t>Older adults and people who have severe underlying chronic medical conditions like heart or lung disease or diabetes seem to be at higher risk for developing more serious complications from COVID-19 illness (like pneumonia in both lungs, multi-organ failure and in some cases death). </a:t>
            </a:r>
            <a:endParaRPr sz="1400">
              <a:solidFill>
                <a:srgbClr val="000000"/>
              </a:solidFill>
            </a:endParaRPr>
          </a:p>
        </p:txBody>
      </p:sp>
      <p:pic>
        <p:nvPicPr>
          <p:cNvPr id="121" name="Google Shape;121;p18"/>
          <p:cNvPicPr preferRelativeResize="0"/>
          <p:nvPr/>
        </p:nvPicPr>
        <p:blipFill>
          <a:blip r:embed="rId3">
            <a:alphaModFix/>
          </a:blip>
          <a:stretch>
            <a:fillRect/>
          </a:stretch>
        </p:blipFill>
        <p:spPr>
          <a:xfrm>
            <a:off x="7113360" y="916675"/>
            <a:ext cx="1635440" cy="1088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pic>
        <p:nvPicPr>
          <p:cNvPr id="126" name="Google Shape;126;p19"/>
          <p:cNvPicPr preferRelativeResize="0"/>
          <p:nvPr/>
        </p:nvPicPr>
        <p:blipFill>
          <a:blip r:embed="rId3">
            <a:alphaModFix/>
          </a:blip>
          <a:stretch>
            <a:fillRect/>
          </a:stretch>
        </p:blipFill>
        <p:spPr>
          <a:xfrm>
            <a:off x="2427525" y="656675"/>
            <a:ext cx="6408950" cy="4266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Coronavirus - </a:t>
            </a:r>
            <a:r>
              <a:rPr lang="en" sz="1800"/>
              <a:t>how does it spread?</a:t>
            </a:r>
            <a:endParaRPr sz="1800"/>
          </a:p>
        </p:txBody>
      </p:sp>
      <p:sp>
        <p:nvSpPr>
          <p:cNvPr id="132" name="Google Shape;132;p20"/>
          <p:cNvSpPr txBox="1"/>
          <p:nvPr>
            <p:ph idx="1" type="body"/>
          </p:nvPr>
        </p:nvSpPr>
        <p:spPr>
          <a:xfrm>
            <a:off x="729450" y="2078875"/>
            <a:ext cx="7688700" cy="296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rPr>
              <a:t>The virus that causes COVID-19 probably emerged from an animal source, but is now spreading from person to person. </a:t>
            </a:r>
            <a:endParaRPr sz="1400">
              <a:solidFill>
                <a:srgbClr val="000000"/>
              </a:solidFill>
            </a:endParaRPr>
          </a:p>
          <a:p>
            <a:pPr indent="0" lvl="0" marL="0" rtl="0" algn="l">
              <a:spcBef>
                <a:spcPts val="1600"/>
              </a:spcBef>
              <a:spcAft>
                <a:spcPts val="0"/>
              </a:spcAft>
              <a:buNone/>
            </a:pPr>
            <a:r>
              <a:rPr lang="en" sz="1400">
                <a:solidFill>
                  <a:srgbClr val="000000"/>
                </a:solidFill>
              </a:rPr>
              <a:t>The virus is thought to spread mainly between people who are in close contact with one another (within about 6 feet) through respiratory droplets produced when an infected person coughs or sneezes. </a:t>
            </a:r>
            <a:endParaRPr sz="1400">
              <a:solidFill>
                <a:srgbClr val="000000"/>
              </a:solidFill>
            </a:endParaRPr>
          </a:p>
          <a:p>
            <a:pPr indent="0" lvl="0" marL="0" rtl="0" algn="l">
              <a:spcBef>
                <a:spcPts val="1600"/>
              </a:spcBef>
              <a:spcAft>
                <a:spcPts val="1600"/>
              </a:spcAft>
              <a:buNone/>
            </a:pPr>
            <a:r>
              <a:rPr lang="en" sz="1400">
                <a:solidFill>
                  <a:srgbClr val="000000"/>
                </a:solidFill>
              </a:rPr>
              <a:t>It also may be possible that a person can get COVID-19 by touching a surface or object that has the virus on it and then touching their own mouth, nose, or possibly their eyes, but this is not thought to be the main way the virus spreads. </a:t>
            </a:r>
            <a:endParaRPr sz="1400">
              <a:solidFill>
                <a:srgbClr val="000000"/>
              </a:solidFill>
            </a:endParaRPr>
          </a:p>
        </p:txBody>
      </p:sp>
      <p:pic>
        <p:nvPicPr>
          <p:cNvPr id="133" name="Google Shape;133;p20"/>
          <p:cNvPicPr preferRelativeResize="0"/>
          <p:nvPr/>
        </p:nvPicPr>
        <p:blipFill>
          <a:blip r:embed="rId3">
            <a:alphaModFix/>
          </a:blip>
          <a:stretch>
            <a:fillRect/>
          </a:stretch>
        </p:blipFill>
        <p:spPr>
          <a:xfrm>
            <a:off x="7113360" y="916675"/>
            <a:ext cx="1635440" cy="10887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Coronavirus - </a:t>
            </a:r>
            <a:r>
              <a:rPr lang="en" sz="1800"/>
              <a:t>prevention / avoid exposure</a:t>
            </a:r>
            <a:endParaRPr sz="1800"/>
          </a:p>
        </p:txBody>
      </p:sp>
      <p:sp>
        <p:nvSpPr>
          <p:cNvPr id="139" name="Google Shape;139;p21"/>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rPr>
              <a:t>There is currently no vaccine to prevent coronavirus disease 2019 (COVID-19).</a:t>
            </a:r>
            <a:endParaRPr sz="1400">
              <a:solidFill>
                <a:srgbClr val="000000"/>
              </a:solidFill>
            </a:endParaRPr>
          </a:p>
          <a:p>
            <a:pPr indent="0" lvl="0" marL="0" rtl="0" algn="l">
              <a:spcBef>
                <a:spcPts val="1200"/>
              </a:spcBef>
              <a:spcAft>
                <a:spcPts val="0"/>
              </a:spcAft>
              <a:buNone/>
            </a:pPr>
            <a:r>
              <a:rPr b="1" lang="en" sz="1400">
                <a:solidFill>
                  <a:srgbClr val="000000"/>
                </a:solidFill>
              </a:rPr>
              <a:t>The best way to prevent illness is to avoid being exposed to this virus.</a:t>
            </a:r>
            <a:endParaRPr b="1" sz="1400">
              <a:solidFill>
                <a:srgbClr val="000000"/>
              </a:solidFill>
            </a:endParaRPr>
          </a:p>
          <a:p>
            <a:pPr indent="0" lvl="0" marL="0" rtl="0" algn="l">
              <a:spcBef>
                <a:spcPts val="1200"/>
              </a:spcBef>
              <a:spcAft>
                <a:spcPts val="0"/>
              </a:spcAft>
              <a:buNone/>
            </a:pPr>
            <a:r>
              <a:rPr lang="en" sz="1400">
                <a:solidFill>
                  <a:srgbClr val="000000"/>
                </a:solidFill>
              </a:rPr>
              <a:t>The virus is thought to spread mainly from person-to-person.</a:t>
            </a:r>
            <a:endParaRPr sz="1400">
              <a:solidFill>
                <a:srgbClr val="000000"/>
              </a:solidFill>
            </a:endParaRPr>
          </a:p>
          <a:p>
            <a:pPr indent="-317500" lvl="0" marL="457200" rtl="0" algn="l">
              <a:spcBef>
                <a:spcPts val="1200"/>
              </a:spcBef>
              <a:spcAft>
                <a:spcPts val="0"/>
              </a:spcAft>
              <a:buClr>
                <a:srgbClr val="000000"/>
              </a:buClr>
              <a:buSzPts val="1400"/>
              <a:buFont typeface="Lato"/>
              <a:buChar char="●"/>
            </a:pPr>
            <a:r>
              <a:rPr lang="en" sz="1400">
                <a:solidFill>
                  <a:srgbClr val="000000"/>
                </a:solidFill>
              </a:rPr>
              <a:t>Between people who are in close contact with one another (within about 6 feet).</a:t>
            </a:r>
            <a:endParaRPr sz="1400">
              <a:solidFill>
                <a:srgbClr val="000000"/>
              </a:solidFill>
            </a:endParaRPr>
          </a:p>
          <a:p>
            <a:pPr indent="-317500" lvl="0" marL="457200" rtl="0" algn="l">
              <a:spcBef>
                <a:spcPts val="0"/>
              </a:spcBef>
              <a:spcAft>
                <a:spcPts val="0"/>
              </a:spcAft>
              <a:buClr>
                <a:srgbClr val="000000"/>
              </a:buClr>
              <a:buSzPts val="1400"/>
              <a:buFont typeface="Lato"/>
              <a:buChar char="●"/>
            </a:pPr>
            <a:r>
              <a:rPr lang="en" sz="1400">
                <a:solidFill>
                  <a:srgbClr val="000000"/>
                </a:solidFill>
              </a:rPr>
              <a:t>Through respiratory droplets produced when an infected person coughs or sneezes.</a:t>
            </a:r>
            <a:endParaRPr sz="1400">
              <a:solidFill>
                <a:srgbClr val="000000"/>
              </a:solidFill>
            </a:endParaRPr>
          </a:p>
          <a:p>
            <a:pPr indent="0" lvl="0" marL="0" rtl="0" algn="l">
              <a:spcBef>
                <a:spcPts val="1200"/>
              </a:spcBef>
              <a:spcAft>
                <a:spcPts val="0"/>
              </a:spcAft>
              <a:buNone/>
            </a:pPr>
            <a:r>
              <a:rPr lang="en" sz="1400">
                <a:solidFill>
                  <a:srgbClr val="000000"/>
                </a:solidFill>
              </a:rPr>
              <a:t>These droplets can land in the mouths or noses of people who are nearby or possibly be inhaled into the lungs.</a:t>
            </a:r>
            <a:endParaRPr sz="1400">
              <a:solidFill>
                <a:srgbClr val="00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