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5" r:id="rId3"/>
    <p:sldMasterId id="2147483706" r:id="rId4"/>
  </p:sldMasterIdLst>
  <p:notesMasterIdLst>
    <p:notesMasterId r:id="rId63"/>
  </p:notesMasterIdLst>
  <p:sldIdLst>
    <p:sldId id="256" r:id="rId5"/>
    <p:sldId id="258" r:id="rId6"/>
    <p:sldId id="259" r:id="rId7"/>
    <p:sldId id="410" r:id="rId8"/>
    <p:sldId id="437" r:id="rId9"/>
    <p:sldId id="306" r:id="rId10"/>
    <p:sldId id="411" r:id="rId11"/>
    <p:sldId id="467" r:id="rId12"/>
    <p:sldId id="326" r:id="rId13"/>
    <p:sldId id="438" r:id="rId14"/>
    <p:sldId id="440" r:id="rId15"/>
    <p:sldId id="335" r:id="rId16"/>
    <p:sldId id="336" r:id="rId17"/>
    <p:sldId id="320" r:id="rId18"/>
    <p:sldId id="264" r:id="rId19"/>
    <p:sldId id="323" r:id="rId20"/>
    <p:sldId id="441" r:id="rId21"/>
    <p:sldId id="442" r:id="rId22"/>
    <p:sldId id="337" r:id="rId23"/>
    <p:sldId id="444" r:id="rId24"/>
    <p:sldId id="468" r:id="rId25"/>
    <p:sldId id="469" r:id="rId26"/>
    <p:sldId id="449" r:id="rId27"/>
    <p:sldId id="470" r:id="rId28"/>
    <p:sldId id="471" r:id="rId29"/>
    <p:sldId id="277" r:id="rId30"/>
    <p:sldId id="419" r:id="rId31"/>
    <p:sldId id="278" r:id="rId32"/>
    <p:sldId id="451" r:id="rId33"/>
    <p:sldId id="473" r:id="rId34"/>
    <p:sldId id="474" r:id="rId35"/>
    <p:sldId id="401" r:id="rId36"/>
    <p:sldId id="452" r:id="rId37"/>
    <p:sldId id="476" r:id="rId38"/>
    <p:sldId id="425" r:id="rId39"/>
    <p:sldId id="477" r:id="rId40"/>
    <p:sldId id="453" r:id="rId41"/>
    <p:sldId id="454" r:id="rId42"/>
    <p:sldId id="345" r:id="rId43"/>
    <p:sldId id="455" r:id="rId44"/>
    <p:sldId id="456" r:id="rId45"/>
    <p:sldId id="458" r:id="rId46"/>
    <p:sldId id="380" r:id="rId47"/>
    <p:sldId id="398" r:id="rId48"/>
    <p:sldId id="382" r:id="rId49"/>
    <p:sldId id="460" r:id="rId50"/>
    <p:sldId id="399" r:id="rId51"/>
    <p:sldId id="384" r:id="rId52"/>
    <p:sldId id="375" r:id="rId53"/>
    <p:sldId id="462" r:id="rId54"/>
    <p:sldId id="465" r:id="rId55"/>
    <p:sldId id="463" r:id="rId56"/>
    <p:sldId id="357" r:id="rId57"/>
    <p:sldId id="392" r:id="rId58"/>
    <p:sldId id="394" r:id="rId59"/>
    <p:sldId id="395" r:id="rId60"/>
    <p:sldId id="396" r:id="rId61"/>
    <p:sldId id="397" r:id="rId62"/>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283"/>
    <a:srgbClr val="D3DBAB"/>
    <a:srgbClr val="7F8761"/>
    <a:srgbClr val="D9E089"/>
    <a:srgbClr val="CCC2B0"/>
    <a:srgbClr val="D4CCBF"/>
    <a:srgbClr val="D0CCC1"/>
    <a:srgbClr val="F1D8B9"/>
    <a:srgbClr val="EDDBC3"/>
    <a:srgbClr val="E9D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4648" autoAdjust="0"/>
  </p:normalViewPr>
  <p:slideViewPr>
    <p:cSldViewPr snapToGrid="0">
      <p:cViewPr varScale="1">
        <p:scale>
          <a:sx n="55" d="100"/>
          <a:sy n="55" d="100"/>
        </p:scale>
        <p:origin x="2112" y="34"/>
      </p:cViewPr>
      <p:guideLst/>
    </p:cSldViewPr>
  </p:slideViewPr>
  <p:notesTextViewPr>
    <p:cViewPr>
      <p:scale>
        <a:sx n="1" d="1"/>
        <a:sy n="1" d="1"/>
      </p:scale>
      <p:origin x="0" y="0"/>
    </p:cViewPr>
  </p:notesTextViewPr>
  <p:sorterViewPr>
    <p:cViewPr>
      <p:scale>
        <a:sx n="100" d="100"/>
        <a:sy n="100" d="100"/>
      </p:scale>
      <p:origin x="0" y="-85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FC64-ABC0-4672-802A-3B1A48AF14BE}" type="datetimeFigureOut">
              <a:rPr lang="en-US" smtClean="0"/>
              <a:t>8/29/2022</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7C147-3FE8-4F72-B6DD-39BB1735CABA}" type="slidenum">
              <a:rPr lang="en-US" smtClean="0"/>
              <a:t>‹#›</a:t>
            </a:fld>
            <a:endParaRPr lang="en-US"/>
          </a:p>
        </p:txBody>
      </p:sp>
    </p:spTree>
    <p:extLst>
      <p:ext uri="{BB962C8B-B14F-4D97-AF65-F5344CB8AC3E}">
        <p14:creationId xmlns:p14="http://schemas.microsoft.com/office/powerpoint/2010/main" val="62186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209675" y="685800"/>
            <a:ext cx="443865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pPr>
              <a:defRPr b="1" i="1"/>
            </a:pPr>
            <a:r>
              <a:rPr dirty="0"/>
              <a:t>[Slides #1 through #3 are for the presenters only. The presentation begins with slide #4 – the title slide.</a:t>
            </a:r>
          </a:p>
          <a:p>
            <a:pPr>
              <a:defRPr b="1" i="1"/>
            </a:pPr>
            <a:endParaRPr dirty="0"/>
          </a:p>
          <a:p>
            <a:pPr>
              <a:defRPr b="1" i="1"/>
            </a:pPr>
            <a:r>
              <a:rPr dirty="0"/>
              <a:t>[Do your best to make </a:t>
            </a:r>
            <a:r>
              <a:rPr u="sng" dirty="0"/>
              <a:t>friendly, welcoming connections </a:t>
            </a:r>
            <a:r>
              <a:rPr dirty="0"/>
              <a:t>with the audience immediately and throughout the presentation. Be as interactive as possible, so that participants are engaged in thinking about how the ideas resonate for them personally.</a:t>
            </a:r>
          </a:p>
          <a:p>
            <a:pPr>
              <a:defRPr b="1" i="1"/>
            </a:pPr>
            <a:endParaRPr dirty="0"/>
          </a:p>
          <a:p>
            <a:pPr>
              <a:defRPr b="1" i="1" u="sng"/>
            </a:pPr>
            <a:r>
              <a:rPr dirty="0"/>
              <a:t>Use the notes at the bottom of slides </a:t>
            </a:r>
            <a:r>
              <a:rPr u="none" dirty="0"/>
              <a:t>to guide you. Information in italics and/or brackets [like this] is for you alone. </a:t>
            </a:r>
            <a:r>
              <a:rPr dirty="0"/>
              <a:t>Suggestions for what you will say are in regular type rather than italicized or in brackets</a:t>
            </a:r>
            <a:r>
              <a:rPr u="none" dirty="0"/>
              <a:t>. </a:t>
            </a:r>
          </a:p>
        </p:txBody>
      </p:sp>
    </p:spTree>
    <p:extLst>
      <p:ext uri="{BB962C8B-B14F-4D97-AF65-F5344CB8AC3E}">
        <p14:creationId xmlns:p14="http://schemas.microsoft.com/office/powerpoint/2010/main" val="31546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Were you excited?  Meeting new people and anticipating new experiences can be very exciting.  Were you confused?  There are a lot of great people and wonderful volunteers involved in Scouting.  Did you understand all the roles and responsibilities of the adults involved?  How does an adult determine where they fit in?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10</a:t>
            </a:fld>
            <a:endParaRPr lang="en-US"/>
          </a:p>
        </p:txBody>
      </p:sp>
    </p:spTree>
    <p:extLst>
      <p:ext uri="{BB962C8B-B14F-4D97-AF65-F5344CB8AC3E}">
        <p14:creationId xmlns:p14="http://schemas.microsoft.com/office/powerpoint/2010/main" val="145380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What are the typical questions and concerns a new family would experience when joining a Troop?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mn-lt"/>
                <a:cs typeface="Calibri"/>
                <a:sym typeface="Calibri"/>
              </a:rPr>
              <a:t>(With an interactive, fact-to-face presentation, ask for audience ideas.  Write responses on chart paper or have a volunteer write on the chart paper.)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Now that you have been part of a Troop for a while, what have you seen that helps you identify the concerns new youth and families may have about the troop?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11</a:t>
            </a:fld>
            <a:endParaRPr lang="en-US"/>
          </a:p>
        </p:txBody>
      </p:sp>
    </p:spTree>
    <p:extLst>
      <p:ext uri="{BB962C8B-B14F-4D97-AF65-F5344CB8AC3E}">
        <p14:creationId xmlns:p14="http://schemas.microsoft.com/office/powerpoint/2010/main" val="321784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b="1" dirty="0">
                <a:ln w="0"/>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What makes the difference in those </a:t>
            </a:r>
            <a:r>
              <a:rPr lang="en-US" b="1" dirty="0">
                <a:ln w="0"/>
                <a:solidFill>
                  <a:srgbClr val="C00000"/>
                </a:solidFill>
                <a:effectLst>
                  <a:outerShdw blurRad="38100" dist="19050" dir="2700000" algn="tl" rotWithShape="0">
                    <a:schemeClr val="dk1">
                      <a:alpha val="40000"/>
                    </a:schemeClr>
                  </a:outerShdw>
                </a:effectLst>
                <a:latin typeface="Arial Rounded MT Bold" charset="0"/>
                <a:ea typeface="Arial Rounded MT Bold" charset="0"/>
                <a:cs typeface="Arial Rounded MT Bold" charset="0"/>
              </a:rPr>
              <a:t> </a:t>
            </a:r>
            <a:r>
              <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FIRST FEW WEEKS IN THE TROOP?</a:t>
            </a: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i="1" dirty="0"/>
              <a:t>(With an interactive, face-to-face presentation, </a:t>
            </a:r>
            <a:r>
              <a:rPr lang="en-US" i="1" u="none" dirty="0"/>
              <a:t>lead a discussion on what </a:t>
            </a:r>
            <a:r>
              <a:rPr lang="en-US" b="1" i="1" u="none" dirty="0"/>
              <a:t>does</a:t>
            </a:r>
            <a:r>
              <a:rPr lang="en-US" i="1" u="none" dirty="0"/>
              <a:t> make the difference during the first weeks of a youth joining a troop.  </a:t>
            </a:r>
            <a:r>
              <a:rPr lang="en-US" i="1" dirty="0"/>
              <a:t>Have someone list the feedback on chart paper.  With a larger group, put participants into smaller groups and have them create a list of what makes the difference in those first weeks and let each group present their thoughts.  With a very large group and /or a more formal presentation, announce that this a </a:t>
            </a:r>
            <a:r>
              <a:rPr lang="en-US" i="1" u="sng" dirty="0"/>
              <a:t>pause for reflection </a:t>
            </a:r>
            <a:r>
              <a:rPr lang="en-US" i="1" dirty="0"/>
              <a:t>and suggest that participants write down some ideas.)</a:t>
            </a: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endParaRPr lang="en-US" dirty="0"/>
          </a:p>
        </p:txBody>
      </p:sp>
    </p:spTree>
    <p:extLst>
      <p:ext uri="{BB962C8B-B14F-4D97-AF65-F5344CB8AC3E}">
        <p14:creationId xmlns:p14="http://schemas.microsoft.com/office/powerpoint/2010/main" val="287129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algn="l">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lang="en-US" b="1" dirty="0">
                <a:ln w="0"/>
                <a:solidFill>
                  <a:schemeClr val="tx2"/>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It begins with realizing what makes Scouting such an EXCELLENT EXPERIENCE overall.</a:t>
            </a:r>
          </a:p>
          <a:p>
            <a:pPr algn="l">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endParaRPr lang="en-US"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endParaRPr lang="en-US" dirty="0"/>
          </a:p>
        </p:txBody>
      </p:sp>
    </p:spTree>
    <p:extLst>
      <p:ext uri="{BB962C8B-B14F-4D97-AF65-F5344CB8AC3E}">
        <p14:creationId xmlns:p14="http://schemas.microsoft.com/office/powerpoint/2010/main" val="218308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More than just an extra-curricular activity, more than just a fun get-together  …  SCOUTS LEARN, LEAD, SERVE and DEVELOP …. at each and every meeting, activity and event.   The kind of things Scouts do and learn, they can’t do and learn anywhere else!</a:t>
            </a:r>
          </a:p>
          <a:p>
            <a:endParaRPr lang="en-US" b="1" dirty="0"/>
          </a:p>
          <a:p>
            <a:r>
              <a:rPr lang="en-US" i="1" dirty="0"/>
              <a:t>(Share some examples of the types of activities Scouts do to learn, lead, serve, and develop themselves, better yet, if you have any Scouts in attendance have a couple share some of the activities they have done to learn, serve, and develop themselves.) </a:t>
            </a:r>
            <a:endParaRPr lang="en-US" b="1" dirty="0"/>
          </a:p>
          <a:p>
            <a:endParaRPr lang="en-US" b="0" i="1" dirty="0"/>
          </a:p>
        </p:txBody>
      </p:sp>
    </p:spTree>
    <p:extLst>
      <p:ext uri="{BB962C8B-B14F-4D97-AF65-F5344CB8AC3E}">
        <p14:creationId xmlns:p14="http://schemas.microsoft.com/office/powerpoint/2010/main" val="347486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209675" y="685800"/>
            <a:ext cx="443865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sz="1800" b="1"/>
            </a:pPr>
            <a:r>
              <a:rPr lang="en-US" b="1" i="0" dirty="0"/>
              <a:t>Share </a:t>
            </a:r>
            <a:r>
              <a:rPr b="1" i="0" dirty="0"/>
              <a:t>some </a:t>
            </a:r>
            <a:r>
              <a:rPr lang="en-US" b="1" i="0" dirty="0"/>
              <a:t>of the </a:t>
            </a:r>
            <a:r>
              <a:rPr b="1" i="0" dirty="0"/>
              <a:t>key benefits</a:t>
            </a:r>
            <a:r>
              <a:rPr lang="en-US" b="1" i="0" dirty="0"/>
              <a:t> you see Scouting delivering</a:t>
            </a:r>
            <a:r>
              <a:rPr b="1" i="0" dirty="0"/>
              <a:t>. </a:t>
            </a:r>
            <a:endParaRPr lang="en-US" b="1" i="0" dirty="0"/>
          </a:p>
          <a:p>
            <a:pPr>
              <a:defRPr sz="1800" b="1"/>
            </a:pPr>
            <a:endParaRPr lang="en-US" b="0" i="0" dirty="0"/>
          </a:p>
          <a:p>
            <a:pPr>
              <a:defRPr sz="1800" b="1"/>
            </a:pPr>
            <a:r>
              <a:rPr lang="en-US" b="0" i="1" dirty="0"/>
              <a:t>(</a:t>
            </a:r>
            <a:r>
              <a:rPr b="0" i="1" dirty="0"/>
              <a:t>Gather key ideas</a:t>
            </a:r>
            <a:r>
              <a:rPr lang="en-US" b="0" i="1" dirty="0"/>
              <a:t> and quickly summarize</a:t>
            </a:r>
            <a:r>
              <a:rPr b="0" i="1" dirty="0"/>
              <a:t>.</a:t>
            </a:r>
            <a:r>
              <a:rPr lang="en-US" b="0" i="1" dirty="0"/>
              <a:t>  You may want to have a scribe write the benefits on chart paper or a whiteboard.) </a:t>
            </a:r>
          </a:p>
          <a:p>
            <a:pPr>
              <a:defRPr sz="1800" b="1"/>
            </a:pPr>
            <a:endParaRPr lang="en-US" b="0" i="1" dirty="0"/>
          </a:p>
          <a:p>
            <a:pPr>
              <a:defRPr sz="1800" b="1"/>
            </a:pPr>
            <a:r>
              <a:rPr b="1" dirty="0"/>
              <a:t>Scouting helps </a:t>
            </a:r>
            <a:r>
              <a:rPr lang="en-US" b="1" dirty="0"/>
              <a:t>youth </a:t>
            </a:r>
            <a:r>
              <a:rPr b="1" dirty="0"/>
              <a:t>have fun, learn life-long skills, and build lasting friendships. </a:t>
            </a:r>
            <a:r>
              <a:rPr lang="en-US" b="1" dirty="0"/>
              <a:t> A recent, independent</a:t>
            </a:r>
            <a:r>
              <a:rPr b="1" dirty="0"/>
              <a:t> research</a:t>
            </a:r>
            <a:r>
              <a:rPr lang="en-US" b="1" dirty="0"/>
              <a:t> study</a:t>
            </a:r>
            <a:r>
              <a:rPr b="1" dirty="0"/>
              <a:t> </a:t>
            </a:r>
            <a:r>
              <a:rPr lang="en-US" b="1" baseline="0" dirty="0"/>
              <a:t>concluded</a:t>
            </a:r>
            <a:r>
              <a:rPr b="1" dirty="0"/>
              <a:t> that being a Scout makes </a:t>
            </a:r>
            <a:r>
              <a:rPr lang="en-US" b="1" dirty="0"/>
              <a:t>a </a:t>
            </a:r>
            <a:r>
              <a:rPr b="1" dirty="0"/>
              <a:t>significant difference in </a:t>
            </a:r>
            <a:r>
              <a:rPr lang="en-US" b="1" dirty="0"/>
              <a:t>a youth’s </a:t>
            </a:r>
            <a:r>
              <a:rPr b="1" dirty="0"/>
              <a:t>character and leadership development.</a:t>
            </a:r>
            <a:r>
              <a:rPr lang="en-US" b="1" dirty="0"/>
              <a:t> </a:t>
            </a:r>
            <a:endParaRPr b="1" dirty="0"/>
          </a:p>
        </p:txBody>
      </p:sp>
    </p:spTree>
    <p:extLst>
      <p:ext uri="{BB962C8B-B14F-4D97-AF65-F5344CB8AC3E}">
        <p14:creationId xmlns:p14="http://schemas.microsoft.com/office/powerpoint/2010/main" val="252112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Of course, some people want PROOF, some tangible evidence.  A recent independent study, by Tufts University, showed that after </a:t>
            </a:r>
            <a:r>
              <a:rPr lang="en-US" b="1" u="sng" dirty="0"/>
              <a:t>only three years </a:t>
            </a:r>
            <a:r>
              <a:rPr lang="en-US" b="1" dirty="0"/>
              <a:t>in Scouting, youth are more likely to prioritize</a:t>
            </a:r>
            <a:r>
              <a:rPr lang="en-US" b="1" baseline="0" dirty="0"/>
              <a:t> doing the right thing and helping others. Youth </a:t>
            </a:r>
            <a:r>
              <a:rPr lang="en-US" b="1" u="sng" baseline="0" dirty="0"/>
              <a:t>not</a:t>
            </a:r>
            <a:r>
              <a:rPr lang="en-US" b="1" baseline="0" dirty="0"/>
              <a:t> involved in Scouting, including those who participate in sports, experienced a decrease, or little growth, in positive character traits.</a:t>
            </a:r>
          </a:p>
          <a:p>
            <a:endParaRPr lang="en-US" baseline="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mj-lt"/>
                <a:cs typeface="+mj-cs"/>
                <a:sym typeface="Calibri"/>
              </a:rPr>
              <a:t>(The Tufts Study measured 11 character attributes in 3,000 Scouts and 1,000 non-Scouts over 3 years.  </a:t>
            </a:r>
            <a:r>
              <a:rPr kumimoji="0" lang="en-US" sz="1200" b="0" i="1" u="none" strike="noStrike" kern="0" cap="none" spc="0" normalizeH="0" baseline="0" noProof="0" dirty="0">
                <a:ln>
                  <a:noFill/>
                </a:ln>
                <a:solidFill>
                  <a:sysClr val="windowText" lastClr="000000"/>
                </a:solidFill>
                <a:effectLst/>
                <a:uLnTx/>
                <a:uFillTx/>
                <a:latin typeface="+mj-lt"/>
                <a:cs typeface="+mj-cs"/>
                <a:sym typeface="Calibri"/>
              </a:rPr>
              <a:t>After 3 years, significant increases in cheerfulness, helpfulness, kindness, trustworthiness, and  hopeful future expectations were reported for Scouts.  Among non-Scouts, those character traits actually declined.] </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679716A7-3FEB-EC4D-95C6-48B201A5057D}"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10803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(Go through the</a:t>
            </a:r>
            <a:r>
              <a:rPr lang="en-US" i="1" baseline="0" dirty="0"/>
              <a:t> next</a:t>
            </a:r>
            <a:r>
              <a:rPr lang="en-US" i="1" dirty="0"/>
              <a:t> three slides </a:t>
            </a:r>
            <a:r>
              <a:rPr lang="en-US" i="1" u="sng" dirty="0"/>
              <a:t>quickly</a:t>
            </a:r>
            <a:r>
              <a:rPr lang="en-US" i="1" dirty="0"/>
              <a:t>.)</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17</a:t>
            </a:fld>
            <a:endParaRPr lang="en-US"/>
          </a:p>
        </p:txBody>
      </p:sp>
    </p:spTree>
    <p:extLst>
      <p:ext uri="{BB962C8B-B14F-4D97-AF65-F5344CB8AC3E}">
        <p14:creationId xmlns:p14="http://schemas.microsoft.com/office/powerpoint/2010/main" val="769309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Give others the opportunity to experience Scouting…  </a:t>
            </a:r>
          </a:p>
          <a:p>
            <a:endParaRPr lang="en-US" i="0" dirty="0"/>
          </a:p>
        </p:txBody>
      </p:sp>
    </p:spTree>
    <p:extLst>
      <p:ext uri="{BB962C8B-B14F-4D97-AF65-F5344CB8AC3E}">
        <p14:creationId xmlns:p14="http://schemas.microsoft.com/office/powerpoint/2010/main" val="2081221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New Member Coordinators share the benefits of Scouting.  They tell the story of why Scouting is a worthwhile and valuable activity for both youth and families. Think about what you have personally seen that convinces you of the value of the Scouting.  Turn to the person sitting next to you and share an experience you have had with Scouting that illustrates its value to youth.</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i="1" dirty="0"/>
              <a:t>Ask someone to share their experience with the group.  </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a:t>These</a:t>
            </a:r>
            <a:r>
              <a:rPr lang="en-US" b="0" dirty="0"/>
              <a:t> </a:t>
            </a:r>
            <a:r>
              <a:rPr lang="en-US" b="1" dirty="0"/>
              <a:t>are the kinds of messages that New Member Coordinators share – on social media and in person.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24</a:t>
            </a:fld>
            <a:endParaRPr lang="en-US"/>
          </a:p>
        </p:txBody>
      </p:sp>
    </p:spTree>
    <p:extLst>
      <p:ext uri="{BB962C8B-B14F-4D97-AF65-F5344CB8AC3E}">
        <p14:creationId xmlns:p14="http://schemas.microsoft.com/office/powerpoint/2010/main" val="43703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209675" y="685800"/>
            <a:ext cx="4438650" cy="3429000"/>
          </a:xfrm>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pPr>
              <a:defRPr b="1" i="1"/>
            </a:pPr>
            <a:r>
              <a:t>[Slides #1 through #3 are for the presenters only. The presentation begins with slide #4 – the title slide.]</a:t>
            </a:r>
          </a:p>
          <a:p>
            <a:pPr>
              <a:defRPr i="1"/>
            </a:pPr>
            <a:endParaRPr/>
          </a:p>
          <a:p>
            <a:pPr>
              <a:defRPr b="1" i="1"/>
            </a:pPr>
            <a:r>
              <a:t> Remember that </a:t>
            </a:r>
            <a:r>
              <a:rPr u="sng"/>
              <a:t>your enthusiasm and energy will be contagious</a:t>
            </a:r>
            <a:r>
              <a:t>. Please keep reminding yourself that you are setting the stage for units to embrace membership growth through New Member Coordinators. </a:t>
            </a:r>
          </a:p>
          <a:p>
            <a:pPr>
              <a:defRPr b="1" i="1"/>
            </a:pPr>
            <a:endParaRPr/>
          </a:p>
          <a:p>
            <a:pPr>
              <a:defRPr b="1" i="1"/>
            </a:pPr>
            <a:r>
              <a:t>Move </a:t>
            </a:r>
            <a:r>
              <a:rPr u="sng"/>
              <a:t>quickly</a:t>
            </a:r>
            <a:r>
              <a:t> through the slides. Many are designed for quick visual impact and do not require discussion. Tailor your overall timing to the situation. </a:t>
            </a:r>
          </a:p>
          <a:p>
            <a:pPr>
              <a:defRPr b="1" i="1"/>
            </a:pPr>
            <a:endParaRPr/>
          </a:p>
          <a:p>
            <a:pPr>
              <a:defRPr b="1" i="1"/>
            </a:pPr>
            <a:r>
              <a:t> If you are a member of the local district, </a:t>
            </a:r>
            <a:r>
              <a:rPr u="sng"/>
              <a:t>please prepare for a continuing role mentoring and supporting </a:t>
            </a:r>
            <a:r>
              <a:t>New Member Coordinators and their units. Learn from the online training for New Member Coordinators on the e-learning site, and be sure to take the district membership team supporting the NMC. ]</a:t>
            </a:r>
          </a:p>
          <a:p>
            <a:pPr>
              <a:buSzPct val="100000"/>
              <a:buChar char="•"/>
              <a:defRPr i="1"/>
            </a:pPr>
            <a:endParaRPr/>
          </a:p>
        </p:txBody>
      </p:sp>
    </p:spTree>
    <p:extLst>
      <p:ext uri="{BB962C8B-B14F-4D97-AF65-F5344CB8AC3E}">
        <p14:creationId xmlns:p14="http://schemas.microsoft.com/office/powerpoint/2010/main" val="390025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They assist unit leadership with organizing</a:t>
            </a:r>
            <a:r>
              <a:rPr lang="en-US" b="1" baseline="0" dirty="0"/>
              <a:t> recruitment activities and help to invite youth and families, making sure everyone has an opportunity to join Scouting.</a:t>
            </a:r>
            <a:endParaRPr lang="en-US" b="1" dirty="0"/>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25</a:t>
            </a:fld>
            <a:endParaRPr lang="en-US"/>
          </a:p>
        </p:txBody>
      </p:sp>
    </p:spTree>
    <p:extLst>
      <p:ext uri="{BB962C8B-B14F-4D97-AF65-F5344CB8AC3E}">
        <p14:creationId xmlns:p14="http://schemas.microsoft.com/office/powerpoint/2010/main" val="358432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209675" y="685800"/>
            <a:ext cx="443865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lang="en-US" b="1" dirty="0"/>
              <a:t>New Member Coordinators guide joining and welcoming by</a:t>
            </a:r>
            <a:r>
              <a:rPr b="1" dirty="0"/>
              <a:t> assist</a:t>
            </a:r>
            <a:r>
              <a:rPr lang="en-US" b="1" dirty="0"/>
              <a:t>ing</a:t>
            </a:r>
            <a:r>
              <a:rPr b="1" dirty="0"/>
              <a:t> new families</a:t>
            </a:r>
            <a:r>
              <a:rPr lang="en-US" b="1" dirty="0"/>
              <a:t>,</a:t>
            </a:r>
            <a:r>
              <a:rPr b="1" dirty="0"/>
              <a:t> mak</a:t>
            </a:r>
            <a:r>
              <a:rPr lang="en-US" b="1" dirty="0"/>
              <a:t>ing</a:t>
            </a:r>
            <a:r>
              <a:rPr b="1" dirty="0"/>
              <a:t> them feel welcome and comfortable in their new Scouting family.</a:t>
            </a:r>
          </a:p>
        </p:txBody>
      </p:sp>
    </p:spTree>
    <p:extLst>
      <p:ext uri="{BB962C8B-B14F-4D97-AF65-F5344CB8AC3E}">
        <p14:creationId xmlns:p14="http://schemas.microsoft.com/office/powerpoint/2010/main" val="33119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 about it…New Scouts and their families went through a selection process to find </a:t>
            </a:r>
            <a:r>
              <a:rPr lang="en-US" b="1" u="sng" dirty="0"/>
              <a:t>your </a:t>
            </a:r>
            <a:r>
              <a:rPr lang="en-US" b="1" dirty="0"/>
              <a:t>troop, and once they have joined, both the Scouts </a:t>
            </a:r>
            <a:r>
              <a:rPr lang="en-US" b="1" u="sng" dirty="0"/>
              <a:t>and</a:t>
            </a:r>
            <a:r>
              <a:rPr lang="en-US" b="1" dirty="0"/>
              <a:t> their parents just want to “fit in”.  </a:t>
            </a:r>
          </a:p>
          <a:p>
            <a:endParaRPr lang="en-US" b="0" dirty="0"/>
          </a:p>
          <a:p>
            <a:r>
              <a:rPr lang="en-US" b="0" i="1" dirty="0"/>
              <a:t>(Click the </a:t>
            </a:r>
            <a:r>
              <a:rPr lang="en-US" b="0" i="1" dirty="0" err="1"/>
              <a:t>powerpoint</a:t>
            </a:r>
            <a:r>
              <a:rPr lang="en-US" b="0" i="1" dirty="0"/>
              <a:t> to change the red image to blue.)</a:t>
            </a:r>
          </a:p>
          <a:p>
            <a:endParaRPr lang="en-US" b="0" dirty="0"/>
          </a:p>
          <a:p>
            <a:r>
              <a:rPr lang="en-US" b="1" dirty="0"/>
              <a:t>Helping new families feel a sense of belonging and “fitting in” is the primary role of the New Member Coordinator.  When a friendly and welcoming New Member Coordinator </a:t>
            </a:r>
            <a:r>
              <a:rPr lang="en-US" sz="1200" b="1" dirty="0">
                <a:effectLst/>
                <a:latin typeface="+mj-lt"/>
                <a:ea typeface="+mj-ea"/>
                <a:cs typeface="+mj-cs"/>
                <a:sym typeface="Calibri"/>
              </a:rPr>
              <a:t>anticipates and addresses parents' questions and concerns, parents are much more likely to feel positively about their Scout's initial experiences and will encourage their Scout to continue in Scouting.  A friendly face greeting a new Scout and their parents as they arrive for meetings helps everyone get over the initial “butterflies” about joining a new group.  By just being there, being available for questions and conversation, the New Member Coordinator makes a huge difference in a new family’s transition into the troop.</a:t>
            </a:r>
            <a:endParaRPr lang="en-US" b="1" dirty="0"/>
          </a:p>
          <a:p>
            <a:endParaRPr lang="en-US" dirty="0"/>
          </a:p>
        </p:txBody>
      </p:sp>
    </p:spTree>
    <p:extLst>
      <p:ext uri="{BB962C8B-B14F-4D97-AF65-F5344CB8AC3E}">
        <p14:creationId xmlns:p14="http://schemas.microsoft.com/office/powerpoint/2010/main" val="1967847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b="1" dirty="0"/>
              <a:t>With this new logo</a:t>
            </a:r>
            <a:r>
              <a:rPr lang="en-US" b="1" dirty="0"/>
              <a:t> on their shirts, </a:t>
            </a:r>
            <a:r>
              <a:rPr b="1" dirty="0"/>
              <a:t>New Member Coordinators are easily identifiable to all guests and new families. They stand out from the crowd of leaders </a:t>
            </a:r>
            <a:r>
              <a:rPr lang="en-US" b="1" dirty="0"/>
              <a:t>in </a:t>
            </a:r>
            <a:r>
              <a:rPr b="1" dirty="0"/>
              <a:t>the</a:t>
            </a:r>
            <a:r>
              <a:rPr lang="en-US" b="1" dirty="0"/>
              <a:t>ir</a:t>
            </a:r>
            <a:r>
              <a:rPr b="1" dirty="0"/>
              <a:t> uniform shirt</a:t>
            </a:r>
            <a:r>
              <a:rPr lang="en-US" b="1" dirty="0"/>
              <a:t>s</a:t>
            </a:r>
            <a:r>
              <a:rPr b="1" dirty="0"/>
              <a:t>.  </a:t>
            </a:r>
            <a:r>
              <a:rPr lang="en-US" b="1" dirty="0"/>
              <a:t>Your unit</a:t>
            </a:r>
            <a:r>
              <a:rPr b="1" dirty="0"/>
              <a:t> can choose how t</a:t>
            </a:r>
            <a:r>
              <a:rPr lang="en-US" b="1" dirty="0"/>
              <a:t>o</a:t>
            </a:r>
            <a:r>
              <a:rPr b="1" dirty="0"/>
              <a:t> identify </a:t>
            </a:r>
            <a:r>
              <a:rPr lang="en-US" b="1" dirty="0"/>
              <a:t>your</a:t>
            </a:r>
            <a:r>
              <a:rPr b="1" dirty="0"/>
              <a:t> N</a:t>
            </a:r>
            <a:r>
              <a:rPr lang="en-US" b="1" dirty="0"/>
              <a:t>ew </a:t>
            </a:r>
            <a:r>
              <a:rPr b="1" dirty="0"/>
              <a:t>M</a:t>
            </a:r>
            <a:r>
              <a:rPr lang="en-US" b="1" dirty="0"/>
              <a:t>ember </a:t>
            </a:r>
            <a:r>
              <a:rPr b="1" dirty="0"/>
              <a:t>C</a:t>
            </a:r>
            <a:r>
              <a:rPr lang="en-US" b="1" dirty="0"/>
              <a:t>oordinators and how the logo is worn</a:t>
            </a:r>
            <a:r>
              <a:rPr b="1" dirty="0"/>
              <a:t>.</a:t>
            </a:r>
          </a:p>
        </p:txBody>
      </p:sp>
    </p:spTree>
    <p:extLst>
      <p:ext uri="{BB962C8B-B14F-4D97-AF65-F5344CB8AC3E}">
        <p14:creationId xmlns:p14="http://schemas.microsoft.com/office/powerpoint/2010/main" val="344872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New Member Coordinators belong to a team.  More than one person may be registered as a New Member Coordinator and, actually, the position is designed for a team approach.  Being part of a team allows more people to contribute and take ownership of the troop’s goals and planning. </a:t>
            </a:r>
          </a:p>
          <a:p>
            <a:endParaRPr lang="en-US" b="1"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Besides that, clearly many hands make light work, and being involved is more appealing when you have others working with you to accomplish a goal!</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29</a:t>
            </a:fld>
            <a:endParaRPr lang="en-US"/>
          </a:p>
        </p:txBody>
      </p:sp>
    </p:spTree>
    <p:extLst>
      <p:ext uri="{BB962C8B-B14F-4D97-AF65-F5344CB8AC3E}">
        <p14:creationId xmlns:p14="http://schemas.microsoft.com/office/powerpoint/2010/main" val="1126940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Member Coordinators select what </a:t>
            </a:r>
            <a:r>
              <a:rPr lang="en-US" b="1" u="sng" dirty="0"/>
              <a:t>they</a:t>
            </a:r>
            <a:r>
              <a:rPr lang="en-US" b="1" dirty="0"/>
              <a:t> like to do.  Teams allow each person to pick their area of focus – to do those aspects of the role that appeal to them personally and suit their skill set, talents, and personality.   The role of the New Member Coordinator is </a:t>
            </a:r>
            <a:r>
              <a:rPr lang="en-US" b="1" i="0" u="sng" dirty="0"/>
              <a:t>FLEXIBLE</a:t>
            </a:r>
            <a:r>
              <a:rPr lang="en-US" b="1" dirty="0"/>
              <a:t> and </a:t>
            </a:r>
            <a:r>
              <a:rPr lang="en-US" b="1" u="sng" dirty="0"/>
              <a:t>ADAPTABLE</a:t>
            </a:r>
            <a:r>
              <a:rPr lang="en-US" b="1" dirty="0"/>
              <a:t> to the individual volunteer.</a:t>
            </a:r>
          </a:p>
          <a:p>
            <a:endParaRPr lang="en-US" dirty="0"/>
          </a:p>
        </p:txBody>
      </p:sp>
    </p:spTree>
    <p:extLst>
      <p:ext uri="{BB962C8B-B14F-4D97-AF65-F5344CB8AC3E}">
        <p14:creationId xmlns:p14="http://schemas.microsoft.com/office/powerpoint/2010/main" val="187732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Member Coordinators don’t have to “go it alone.”  They have the support of their unit, district and council leadership, including the COMMISSIONER staff.  Training is available on Scouting U.  Council level support includes ready-made marketing resources.  The District Committee, the District Membership Chair, and Commissioner staff can provide training, coaching and mentoring.</a:t>
            </a:r>
          </a:p>
          <a:p>
            <a:endParaRPr b="1" dirty="0"/>
          </a:p>
        </p:txBody>
      </p:sp>
    </p:spTree>
    <p:extLst>
      <p:ext uri="{BB962C8B-B14F-4D97-AF65-F5344CB8AC3E}">
        <p14:creationId xmlns:p14="http://schemas.microsoft.com/office/powerpoint/2010/main" val="796182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It’s not hard to build your New Member Coordinator team.  It’s mainly a matter of inviting members of your unit to specifically welcome guests and new members.</a:t>
            </a:r>
          </a:p>
          <a:p>
            <a:endParaRPr lang="en-US" dirty="0"/>
          </a:p>
        </p:txBody>
      </p:sp>
    </p:spTree>
    <p:extLst>
      <p:ext uri="{BB962C8B-B14F-4D97-AF65-F5344CB8AC3E}">
        <p14:creationId xmlns:p14="http://schemas.microsoft.com/office/powerpoint/2010/main" val="2754602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Believe it or not, New Member Coordinator is an </a:t>
            </a:r>
            <a:r>
              <a:rPr kumimoji="0" lang="en-US" sz="1200" b="1" i="0" u="sng" strike="noStrike" kern="1200" cap="none" spc="0" normalizeH="0" baseline="0" noProof="0" dirty="0">
                <a:ln>
                  <a:noFill/>
                </a:ln>
                <a:solidFill>
                  <a:prstClr val="black"/>
                </a:solidFill>
                <a:effectLst/>
                <a:uLnTx/>
                <a:uFillTx/>
                <a:latin typeface="+mn-lt"/>
                <a:ea typeface="+mn-ea"/>
                <a:cs typeface="+mn-cs"/>
              </a:rPr>
              <a:t>EASY </a:t>
            </a:r>
            <a:r>
              <a:rPr kumimoji="0" lang="en-US" sz="1200" b="1" i="0" u="none" strike="noStrike" kern="1200" cap="none" spc="0" normalizeH="0" baseline="0" noProof="0" dirty="0">
                <a:ln>
                  <a:noFill/>
                </a:ln>
                <a:solidFill>
                  <a:prstClr val="black"/>
                </a:solidFill>
                <a:effectLst/>
                <a:uLnTx/>
                <a:uFillTx/>
                <a:latin typeface="+mn-lt"/>
                <a:ea typeface="+mn-ea"/>
                <a:cs typeface="+mn-cs"/>
              </a:rPr>
              <a:t>job to fill.  It’s perfect for someone who may have no other volunteer roles within the troop.    Experience isn’t required and training is short.  Most people already possess the main qualifications:  </a:t>
            </a:r>
            <a:r>
              <a:rPr kumimoji="0" lang="en-US" sz="1200" b="1" i="0" u="sng" strike="noStrike" kern="1200" cap="none" spc="0" normalizeH="0" baseline="0" noProof="0" dirty="0">
                <a:ln>
                  <a:noFill/>
                </a:ln>
                <a:solidFill>
                  <a:prstClr val="black"/>
                </a:solidFill>
                <a:effectLst/>
                <a:uLnTx/>
                <a:uFillTx/>
                <a:latin typeface="+mn-lt"/>
                <a:ea typeface="+mn-ea"/>
                <a:cs typeface="+mn-cs"/>
              </a:rPr>
              <a:t>A WELCOMING SMILE </a:t>
            </a:r>
            <a:r>
              <a:rPr kumimoji="0" lang="en-US" sz="1200" b="1" i="0" u="none" strike="noStrike" kern="1200" cap="none" spc="0" normalizeH="0" baseline="0" noProof="0" dirty="0">
                <a:ln>
                  <a:noFill/>
                </a:ln>
                <a:solidFill>
                  <a:prstClr val="black"/>
                </a:solidFill>
                <a:effectLst/>
                <a:uLnTx/>
                <a:uFillTx/>
                <a:latin typeface="+mn-lt"/>
                <a:ea typeface="+mn-ea"/>
                <a:cs typeface="+mn-cs"/>
              </a:rPr>
              <a:t>and </a:t>
            </a:r>
            <a:r>
              <a:rPr kumimoji="0" lang="en-US" sz="1200" b="1" i="0" u="sng" strike="noStrike" kern="1200" cap="none" spc="0" normalizeH="0" baseline="0" noProof="0" dirty="0">
                <a:ln>
                  <a:noFill/>
                </a:ln>
                <a:solidFill>
                  <a:prstClr val="black"/>
                </a:solidFill>
                <a:effectLst/>
                <a:uLnTx/>
                <a:uFillTx/>
                <a:latin typeface="+mn-lt"/>
                <a:ea typeface="+mn-ea"/>
                <a:cs typeface="+mn-cs"/>
              </a:rPr>
              <a:t>OUTGOING PERSONALITY</a:t>
            </a:r>
            <a:r>
              <a:rPr kumimoji="0" lang="en-US" sz="1200" b="1" i="0" u="none" strike="noStrike" kern="1200" cap="none" spc="0" normalizeH="0" baseline="0" noProof="0" dirty="0">
                <a:ln>
                  <a:noFill/>
                </a:ln>
                <a:solidFill>
                  <a:prstClr val="black"/>
                </a:solidFill>
                <a:effectLst/>
                <a:uLnTx/>
                <a:uFillTx/>
                <a:latin typeface="+mn-lt"/>
                <a:ea typeface="+mn-ea"/>
                <a:cs typeface="+mn-cs"/>
              </a:rPr>
              <a:t>, someone who likes to meet and talk with people, someone who likes to make new friends.  In fact, I bet you may already have some great candidates in mind!</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33</a:t>
            </a:fld>
            <a:endParaRPr lang="en-US"/>
          </a:p>
        </p:txBody>
      </p:sp>
    </p:spTree>
    <p:extLst>
      <p:ext uri="{BB962C8B-B14F-4D97-AF65-F5344CB8AC3E}">
        <p14:creationId xmlns:p14="http://schemas.microsoft.com/office/powerpoint/2010/main" val="112034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Who in your troop might be just right for this position? I bet you can think of three or four people right away who would be GREAT!  Here are a few hints to get you started ….</a:t>
            </a:r>
          </a:p>
          <a:p>
            <a:endParaRPr b="1" dirty="0"/>
          </a:p>
        </p:txBody>
      </p:sp>
    </p:spTree>
    <p:extLst>
      <p:ext uri="{BB962C8B-B14F-4D97-AF65-F5344CB8AC3E}">
        <p14:creationId xmlns:p14="http://schemas.microsoft.com/office/powerpoint/2010/main" val="334605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209675" y="685800"/>
            <a:ext cx="443865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b="1" i="1"/>
            </a:pPr>
            <a:r>
              <a:t>[Slides #1 through #3 are for the presenters only. The presentation begins with slide #4 – the title slide.</a:t>
            </a:r>
          </a:p>
          <a:p>
            <a:pPr>
              <a:defRPr b="1" i="1"/>
            </a:pPr>
            <a:endParaRPr/>
          </a:p>
          <a:p>
            <a:pPr>
              <a:defRPr b="1" i="1"/>
            </a:pPr>
            <a:r>
              <a:t>Show the members of the audience that they are valued. Help them to feel a sense of belonging. We are all part of an inclusive community, and our demographic differences make us stronger as a group. This idea should be </a:t>
            </a:r>
            <a:r>
              <a:rPr u="sng"/>
              <a:t>communicated through our welcoming attitude </a:t>
            </a:r>
            <a:r>
              <a:t>even more than through what we actually say.]</a:t>
            </a:r>
          </a:p>
        </p:txBody>
      </p:sp>
    </p:spTree>
    <p:extLst>
      <p:ext uri="{BB962C8B-B14F-4D97-AF65-F5344CB8AC3E}">
        <p14:creationId xmlns:p14="http://schemas.microsoft.com/office/powerpoint/2010/main" val="1798624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Many, if not most, parents of today’s children and young teens are millennials - that is, they came of age in the year 2000 or later. Millennial parents are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exactly</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what Scouting needs! They have strong values that support Scouting values, including wanting to help others. They are focused on being ”prepared”-- sound familiar?  They bring a wealth of tech-savvy and team-building skills, and they’ve been volunteering all their lives!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j-lt"/>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That said, we welcome New Member Coordinators of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any</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generation. </a:t>
            </a:r>
          </a:p>
          <a:p>
            <a:endParaRPr lang="en-US" dirty="0"/>
          </a:p>
        </p:txBody>
      </p:sp>
    </p:spTree>
    <p:extLst>
      <p:ext uri="{BB962C8B-B14F-4D97-AF65-F5344CB8AC3E}">
        <p14:creationId xmlns:p14="http://schemas.microsoft.com/office/powerpoint/2010/main" val="2081221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good candidate for the New Member Coordinator position is someone who is at ease with meeting and talking to new people.  Someone who is outgoing and friendly, who always has a smile.  Right now, jot down the names of a few people you know who embody the Scout Law of Helpful, Friendly, Courteous and Kind.  </a:t>
            </a:r>
            <a:r>
              <a:rPr kumimoji="0" lang="en-US" sz="1200" b="1" i="0" u="sng" strike="noStrike" kern="1200" cap="none" spc="0" normalizeH="0" baseline="0" noProof="0" dirty="0">
                <a:ln>
                  <a:noFill/>
                </a:ln>
                <a:solidFill>
                  <a:prstClr val="black"/>
                </a:solidFill>
                <a:effectLst/>
                <a:uLnTx/>
                <a:uFillTx/>
                <a:latin typeface="+mn-lt"/>
                <a:ea typeface="+mn-ea"/>
                <a:cs typeface="+mn-cs"/>
              </a:rPr>
              <a:t>These</a:t>
            </a:r>
            <a:r>
              <a:rPr kumimoji="0" lang="en-US" sz="1200" b="1" i="0" u="none" strike="noStrike" kern="1200" cap="none" spc="0" normalizeH="0" baseline="0" noProof="0" dirty="0">
                <a:ln>
                  <a:noFill/>
                </a:ln>
                <a:solidFill>
                  <a:prstClr val="black"/>
                </a:solidFill>
                <a:effectLst/>
                <a:uLnTx/>
                <a:uFillTx/>
                <a:latin typeface="+mn-lt"/>
                <a:ea typeface="+mn-ea"/>
                <a:cs typeface="+mn-cs"/>
              </a:rPr>
              <a:t> will be the people you will want to contact.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Provide a couple of minutes for participants to write down some names.</a:t>
            </a:r>
          </a:p>
          <a:p>
            <a:endParaRPr lang="en-US" dirty="0"/>
          </a:p>
        </p:txBody>
      </p:sp>
    </p:spTree>
    <p:extLst>
      <p:ext uri="{BB962C8B-B14F-4D97-AF65-F5344CB8AC3E}">
        <p14:creationId xmlns:p14="http://schemas.microsoft.com/office/powerpoint/2010/main" val="4046827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Another positive trait of a good candidate for this position is someone who is caring, responsive, and good with follow-up.  New families have lots of questions, and the New Member Coordinator needs to be available as a continuing point of contact after they join, willing to check in with the new members and see how they are doing, and answer questions as they arise.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37</a:t>
            </a:fld>
            <a:endParaRPr lang="en-US"/>
          </a:p>
        </p:txBody>
      </p:sp>
    </p:spTree>
    <p:extLst>
      <p:ext uri="{BB962C8B-B14F-4D97-AF65-F5344CB8AC3E}">
        <p14:creationId xmlns:p14="http://schemas.microsoft.com/office/powerpoint/2010/main" val="568519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Who’s always posting and sharing photos of the troop in action?  A tech-savvy parent who loves social media would be a great member of the team.  In many ways, they are already “doing the job” just be doing what they like to do anyway -- using today’s technology to share moments and memories, to invite others to join in, and to stay connected with family and friends.</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38</a:t>
            </a:fld>
            <a:endParaRPr lang="en-US"/>
          </a:p>
        </p:txBody>
      </p:sp>
    </p:spTree>
    <p:extLst>
      <p:ext uri="{BB962C8B-B14F-4D97-AF65-F5344CB8AC3E}">
        <p14:creationId xmlns:p14="http://schemas.microsoft.com/office/powerpoint/2010/main" val="16080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While some experience with the Scouting program is a plus, it is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NOT</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a prerequisite.  It’s OK for new member coordinators to be new to Scouting.  The key here is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enthusiasm</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It’s contagious!  A New Member Coordinator doesn’t need to know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ALL</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the answers, they just need to be willing to follow-up and find out.  </a:t>
            </a:r>
          </a:p>
          <a:p>
            <a:endParaRPr lang="en-US" dirty="0"/>
          </a:p>
        </p:txBody>
      </p:sp>
    </p:spTree>
    <p:extLst>
      <p:ext uri="{BB962C8B-B14F-4D97-AF65-F5344CB8AC3E}">
        <p14:creationId xmlns:p14="http://schemas.microsoft.com/office/powerpoint/2010/main" val="3284466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new families leave Scouting before they barely get their feet in the door! </a:t>
            </a:r>
          </a:p>
          <a:p>
            <a:r>
              <a:rPr lang="en-US" b="1" dirty="0"/>
              <a:t>New Member Coordinators</a:t>
            </a:r>
            <a:r>
              <a:rPr lang="en-US" b="1" u="none" dirty="0"/>
              <a:t> are </a:t>
            </a:r>
            <a:r>
              <a:rPr lang="en-US" b="1" dirty="0"/>
              <a:t>the solution to many of the issues troops face when integrating new families into the Scouting program.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40</a:t>
            </a:fld>
            <a:endParaRPr lang="en-US"/>
          </a:p>
        </p:txBody>
      </p:sp>
    </p:spTree>
    <p:extLst>
      <p:ext uri="{BB962C8B-B14F-4D97-AF65-F5344CB8AC3E}">
        <p14:creationId xmlns:p14="http://schemas.microsoft.com/office/powerpoint/2010/main" val="3305786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Families can be confused about how PACKS are different from TROOPS, the different activities, the different level of responsibility, the different level of interaction between the youth and the leaders.  New Member Coordinates can help new families understand these differences in a way that welcomes their questions, helps them understand some level of “adjustment” is typical, and encourage them to be involved with the troop.</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41</a:t>
            </a:fld>
            <a:endParaRPr lang="en-US"/>
          </a:p>
        </p:txBody>
      </p:sp>
    </p:spTree>
    <p:extLst>
      <p:ext uri="{BB962C8B-B14F-4D97-AF65-F5344CB8AC3E}">
        <p14:creationId xmlns:p14="http://schemas.microsoft.com/office/powerpoint/2010/main" val="1052137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Some families leave Scouting due to a lack of understanding of how Scouting can “fit-in” with other extra-curricular activities, from sports to music to religion classes and more.  A New Member Coordinator can be instrumental in explaining how Scouting is compatible with a wide range of other youth activities.  They can share that most Scouts do participate in other activities by providing examples of how those families make it all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New Member Coordinators are the solution to many of the issues troops face when integrating new families into the Scouting program.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42</a:t>
            </a:fld>
            <a:endParaRPr lang="en-US"/>
          </a:p>
        </p:txBody>
      </p:sp>
    </p:spTree>
    <p:extLst>
      <p:ext uri="{BB962C8B-B14F-4D97-AF65-F5344CB8AC3E}">
        <p14:creationId xmlns:p14="http://schemas.microsoft.com/office/powerpoint/2010/main" val="106419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Parents new to Scouting are often confused as how to balance their changing parental role between strong support from mom, dad and other  leaders and increasing independence for the growing, maturing youth.  A New Member Coordinate can guide parents through this transition.</a:t>
            </a:r>
          </a:p>
        </p:txBody>
      </p:sp>
    </p:spTree>
    <p:extLst>
      <p:ext uri="{BB962C8B-B14F-4D97-AF65-F5344CB8AC3E}">
        <p14:creationId xmlns:p14="http://schemas.microsoft.com/office/powerpoint/2010/main" val="1609275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parents new to Scouting, a troop meeting may seem like an exercise in “controlled chaos”.  There’s a lot of activity, and it can look very unstructured at first.  A New Member Coordinator can be instrumental in explaining the concept of a “youth-led” troop, the patrol method, and even why letting youth experience both the successes and failures that come with learning new skills is a valuable step in teaching our Scouts.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E08EA-DEE0-4212-BF79-149AE3AB0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289920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presentation is designed to introduce the concept of the New Member Coordinator position, and explain how it can help a Scout Troop attract and retain more youth members and adult volunteers.  </a:t>
            </a:r>
          </a:p>
        </p:txBody>
      </p:sp>
    </p:spTree>
    <p:extLst>
      <p:ext uri="{BB962C8B-B14F-4D97-AF65-F5344CB8AC3E}">
        <p14:creationId xmlns:p14="http://schemas.microsoft.com/office/powerpoint/2010/main" val="2970561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Oftentimes moms are concerned they won’t feel comfortable or welcome in troop program.  </a:t>
            </a:r>
          </a:p>
          <a:p>
            <a:endParaRPr lang="en-US" b="1" dirty="0"/>
          </a:p>
          <a:p>
            <a:r>
              <a:rPr lang="en-US" b="1" dirty="0"/>
              <a:t>A New Member Coordinator, especially another mom,  can help dispel that myth and serve as a helpful resource.  The New Member Coordinator can also coach moms on how they can help their Scouts be successful, encouraging their child to be independent and take advantage of leadership opportunities.</a:t>
            </a:r>
          </a:p>
          <a:p>
            <a:endParaRPr lang="en-US" b="1" dirty="0"/>
          </a:p>
        </p:txBody>
      </p:sp>
    </p:spTree>
    <p:extLst>
      <p:ext uri="{BB962C8B-B14F-4D97-AF65-F5344CB8AC3E}">
        <p14:creationId xmlns:p14="http://schemas.microsoft.com/office/powerpoint/2010/main" val="159731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It’s not difficult for new parents to become easily overwhelmed by the fire hose of new information when joining a troop.  An enthusiastic New Member Coordinator assists parents as they navigate the information flow, translate Scouting jargon, and ensure families are aware of the events, activities and programs relevant to their Scout.  New Member Coordinators are there to ensure parents have sufficient information about </a:t>
            </a:r>
            <a:r>
              <a:rPr kumimoji="0" lang="en-US" sz="1200" b="1" i="0" u="sng" strike="noStrike" kern="0" cap="none" spc="0" normalizeH="0" baseline="0" noProof="0" dirty="0">
                <a:ln>
                  <a:noFill/>
                </a:ln>
                <a:solidFill>
                  <a:sysClr val="windowText" lastClr="000000"/>
                </a:solidFill>
                <a:effectLst/>
                <a:uLnTx/>
                <a:uFillTx/>
                <a:latin typeface="+mn-lt"/>
                <a:cs typeface="Calibri"/>
                <a:sym typeface="Calibri"/>
              </a:rPr>
              <a:t>RELEVANT</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 upcoming activities, immediately engaging new youth.  All of this helps the new Scout become engaged with the Scouting program right away, and spares families confusion and uncertainty about what is important to their family.</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46</a:t>
            </a:fld>
            <a:endParaRPr lang="en-US"/>
          </a:p>
        </p:txBody>
      </p:sp>
    </p:spTree>
    <p:extLst>
      <p:ext uri="{BB962C8B-B14F-4D97-AF65-F5344CB8AC3E}">
        <p14:creationId xmlns:p14="http://schemas.microsoft.com/office/powerpoint/2010/main" val="2049802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term “first time campers” can apply to the adults as well as the youth.  Even if parents have camped before, it may have been a long time ago.  New Member Coordinators can assist with sorting out the “must-haves” from the “not needed yet” or even the “not needed ever” list of camping equipment.  A camping essentials suggestion list can help a new Scout or Scouter shop with confidence that they are purchasing what they really need.  On those first several campouts with the Troop, new adults can benefit from the New Member Coordinator’s guidance on the “troop way” of doing things, and the reasoning behind what is common practice for your unit.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E08EA-DEE0-4212-BF79-149AE3AB0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100248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One reasons some families leave Scouting early on is a lack of engagement with the program.  They don’t feel connect or involved, they experience too much confusion and may feel like the “outsider” looking in.  A New Member Coordinator’s MAIN FOCUS is actively engaging with new families when they join, to help bridge the gap between “rookie” and “veteran” Scouter.  Having a “go-to” person to answer questions and point a new parent or Scout in the right direction may make all the difference to a youth staying in the program.  </a:t>
            </a:r>
          </a:p>
        </p:txBody>
      </p:sp>
    </p:spTree>
    <p:extLst>
      <p:ext uri="{BB962C8B-B14F-4D97-AF65-F5344CB8AC3E}">
        <p14:creationId xmlns:p14="http://schemas.microsoft.com/office/powerpoint/2010/main" val="3318536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good news is you can find adult volunteer training </a:t>
            </a:r>
            <a:r>
              <a:rPr lang="en-US" b="1" u="sng" dirty="0"/>
              <a:t>online</a:t>
            </a:r>
            <a:r>
              <a:rPr lang="en-US" b="1" dirty="0"/>
              <a:t> at the link on your screen:  my.scouting.org   Just click on the BSA Learn Center and choose the New Member Coordinator  It’s easy, short, and best of all:  NO TESTS! </a:t>
            </a:r>
          </a:p>
          <a:p>
            <a:endParaRPr lang="en-US" b="0" dirty="0"/>
          </a:p>
        </p:txBody>
      </p:sp>
    </p:spTree>
    <p:extLst>
      <p:ext uri="{BB962C8B-B14F-4D97-AF65-F5344CB8AC3E}">
        <p14:creationId xmlns:p14="http://schemas.microsoft.com/office/powerpoint/2010/main" val="2429380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Begin your training with the WELCOME module available online at Scouting U, the BSA’s Learn Center.  This Welcome module highlights what a New Member Coordinator does, and is sufficient to get started in your new role.  Additional courses are also available.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50</a:t>
            </a:fld>
            <a:endParaRPr lang="en-US"/>
          </a:p>
        </p:txBody>
      </p:sp>
    </p:spTree>
    <p:extLst>
      <p:ext uri="{BB962C8B-B14F-4D97-AF65-F5344CB8AC3E}">
        <p14:creationId xmlns:p14="http://schemas.microsoft.com/office/powerpoint/2010/main" val="2946628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be sure to check out the other great resources available on the New Member Coordinator website at the link on the screen.   </a:t>
            </a:r>
          </a:p>
          <a:p>
            <a:endParaRPr lang="en-US" b="1" dirty="0"/>
          </a:p>
          <a:p>
            <a:r>
              <a:rPr lang="en-US" b="1" dirty="0"/>
              <a:t>On the website, there are downloadable formats for the WELCOME LOGO and embroidery, information on INCENTIVES for units, districts and councils to adopt the New Member Coordinator position, webinars and much, much more.</a:t>
            </a:r>
          </a:p>
          <a:p>
            <a:endParaRPr lang="en-US" b="1" dirty="0"/>
          </a:p>
          <a:p>
            <a:r>
              <a:rPr lang="en-US" b="0" i="0" dirty="0"/>
              <a:t>[</a:t>
            </a:r>
            <a:r>
              <a:rPr lang="en-US" b="0" i="1" dirty="0"/>
              <a:t>This is the latest available screen shot of the webpage - may need to be updated.]</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52</a:t>
            </a:fld>
            <a:endParaRPr lang="en-US"/>
          </a:p>
        </p:txBody>
      </p:sp>
    </p:spTree>
    <p:extLst>
      <p:ext uri="{BB962C8B-B14F-4D97-AF65-F5344CB8AC3E}">
        <p14:creationId xmlns:p14="http://schemas.microsoft.com/office/powerpoint/2010/main" val="3322798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0" i="1" dirty="0"/>
              <a:t>(Personalize presenter’s name and contact information on slide, prior to presentation.  Revise closing remarks below to suit the setting and audience.)</a:t>
            </a:r>
          </a:p>
          <a:p>
            <a:endParaRPr lang="en-US" b="1" dirty="0"/>
          </a:p>
          <a:p>
            <a:r>
              <a:rPr lang="en-US" b="1" dirty="0"/>
              <a:t>Thank you for your time and attention today.  I hope you are all as excited about how New Member Coordinators can help your troop as I am.</a:t>
            </a:r>
          </a:p>
          <a:p>
            <a:endParaRPr lang="en-US" b="1" dirty="0"/>
          </a:p>
          <a:p>
            <a:r>
              <a:rPr lang="en-US" b="1" dirty="0"/>
              <a:t>I invite you to share this presentation with your unit’s leadership and others.  It’s exciting and it </a:t>
            </a:r>
            <a:r>
              <a:rPr lang="en-US" b="1" u="sng" dirty="0"/>
              <a:t>WILL MAKE A DIFFERENCE.</a:t>
            </a:r>
          </a:p>
        </p:txBody>
      </p:sp>
    </p:spTree>
    <p:extLst>
      <p:ext uri="{BB962C8B-B14F-4D97-AF65-F5344CB8AC3E}">
        <p14:creationId xmlns:p14="http://schemas.microsoft.com/office/powerpoint/2010/main" val="603716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209675" y="685800"/>
            <a:ext cx="443865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b="1" i="1"/>
            </a:pPr>
            <a:r>
              <a:rPr lang="en-US" b="0" dirty="0"/>
              <a:t>Click to add notes.</a:t>
            </a:r>
            <a:endParaRPr b="0" dirty="0"/>
          </a:p>
        </p:txBody>
      </p:sp>
    </p:spTree>
    <p:extLst>
      <p:ext uri="{BB962C8B-B14F-4D97-AF65-F5344CB8AC3E}">
        <p14:creationId xmlns:p14="http://schemas.microsoft.com/office/powerpoint/2010/main" val="2894199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176291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PRESENTERS:  </a:t>
            </a:r>
            <a:r>
              <a:rPr lang="en-US" b="0" i="1" dirty="0"/>
              <a:t>In a group presentation setting, please use this slide as the “screenshot” showing in the room while everyone is gathering.</a:t>
            </a:r>
            <a:endParaRPr lang="en-US" b="0" dirty="0"/>
          </a:p>
          <a:p>
            <a:endParaRPr lang="en-US" b="0" i="1" dirty="0"/>
          </a:p>
          <a:p>
            <a:r>
              <a:rPr lang="en-US" b="0" i="1" dirty="0"/>
              <a:t>Establish the feeling of belonging immediately – through hospitality, greetings, and introductions, to the extent possible in the setting. Set the scene for friendly, helpful discussion and sharing of ideas. </a:t>
            </a:r>
          </a:p>
          <a:p>
            <a:endParaRPr lang="en-US" b="0" i="1" dirty="0"/>
          </a:p>
          <a:p>
            <a:r>
              <a:rPr lang="en-US" b="0" i="1" dirty="0"/>
              <a:t>If sharing with just one individual, such as a unit Committee Chair, then start with the next slide.</a:t>
            </a:r>
          </a:p>
          <a:p>
            <a:endParaRPr lang="en-US" dirty="0"/>
          </a:p>
        </p:txBody>
      </p:sp>
    </p:spTree>
    <p:extLst>
      <p:ext uri="{BB962C8B-B14F-4D97-AF65-F5344CB8AC3E}">
        <p14:creationId xmlns:p14="http://schemas.microsoft.com/office/powerpoint/2010/main" val="4008221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82575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338978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17247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Hello, my name is _________________________ and I’m the ______________________ </a:t>
            </a:r>
            <a:r>
              <a:rPr lang="en-US" b="0" i="1" dirty="0"/>
              <a:t>(define Scouting role as it is relevant to THIS presentation/audience).</a:t>
            </a:r>
          </a:p>
          <a:p>
            <a:endParaRPr lang="en-US" b="1" i="1" dirty="0"/>
          </a:p>
          <a:p>
            <a:r>
              <a:rPr lang="en-US" b="1" i="0" dirty="0"/>
              <a:t>Thank you for sharing your time with me today as I introduce you to an exciting, new opportunity in adult leadership.  </a:t>
            </a:r>
          </a:p>
        </p:txBody>
      </p:sp>
    </p:spTree>
    <p:extLst>
      <p:ext uri="{BB962C8B-B14F-4D97-AF65-F5344CB8AC3E}">
        <p14:creationId xmlns:p14="http://schemas.microsoft.com/office/powerpoint/2010/main" val="140168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 about the beginning of your recruitment year.  It’s a busy time for everyone.  Not only are youth excited about seeing old friends and meeting new ones, their parents are looking for engaging and challenging opportunities in which their children can participate.  Many of these parents are also interested in becoming involved in their child’s extra-curricular activities.  We all know there are many different activities that vie for the attention of today’s youth—sports, music, drama…   What if  </a:t>
            </a:r>
            <a:r>
              <a:rPr lang="en-US" b="1" i="1" dirty="0"/>
              <a:t>(dramatic pause) </a:t>
            </a:r>
            <a:r>
              <a:rPr lang="en-US" b="1" dirty="0"/>
              <a:t>these parents are looking at Scouting?  Are you ready to recruit?</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If not, you </a:t>
            </a:r>
            <a:r>
              <a:rPr lang="en-US" b="1" u="sng" dirty="0"/>
              <a:t>need </a:t>
            </a:r>
            <a:r>
              <a:rPr lang="en-US" b="1" dirty="0"/>
              <a:t>to get ready!  </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Because we know you have many things vying for your attention, Scouting has introduced a new idea for units, which is easy to implement and can make a world of difference for both you and your troop.  It’s a new position…</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endParaRPr lang="en-US" dirty="0"/>
          </a:p>
        </p:txBody>
      </p:sp>
    </p:spTree>
    <p:extLst>
      <p:ext uri="{BB962C8B-B14F-4D97-AF65-F5344CB8AC3E}">
        <p14:creationId xmlns:p14="http://schemas.microsoft.com/office/powerpoint/2010/main" val="167175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 is a new idea for units which IS easy to implement and can make a world of difference to your unit, and it’s called the NEW MEMBER COORDINATOR.  </a:t>
            </a:r>
          </a:p>
          <a:p>
            <a:endParaRPr lang="en-US" dirty="0"/>
          </a:p>
        </p:txBody>
      </p:sp>
    </p:spTree>
    <p:extLst>
      <p:ext uri="{BB962C8B-B14F-4D97-AF65-F5344CB8AC3E}">
        <p14:creationId xmlns:p14="http://schemas.microsoft.com/office/powerpoint/2010/main" val="1030261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Let’s begin by thinking back to the days when you first joined a troop.  </a:t>
            </a:r>
          </a:p>
          <a:p>
            <a:endParaRPr lang="en-US" dirty="0"/>
          </a:p>
        </p:txBody>
      </p:sp>
    </p:spTree>
    <p:extLst>
      <p:ext uri="{BB962C8B-B14F-4D97-AF65-F5344CB8AC3E}">
        <p14:creationId xmlns:p14="http://schemas.microsoft.com/office/powerpoint/2010/main" val="258862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257300" y="1272011"/>
            <a:ext cx="7543800" cy="2705948"/>
          </a:xfrm>
          <a:prstGeom prst="rect">
            <a:avLst/>
          </a:prstGeom>
        </p:spPr>
        <p:txBody>
          <a:bodyPr anchor="b"/>
          <a:lstStyle>
            <a:lvl1pPr algn="ctr">
              <a:defRPr sz="4900"/>
            </a:lvl1pPr>
          </a:lstStyle>
          <a:p>
            <a:r>
              <a:t>Title Text</a:t>
            </a:r>
          </a:p>
        </p:txBody>
      </p:sp>
      <p:sp>
        <p:nvSpPr>
          <p:cNvPr id="12" name="Shape 12"/>
          <p:cNvSpPr>
            <a:spLocks noGrp="1"/>
          </p:cNvSpPr>
          <p:nvPr>
            <p:ph type="body" sz="quarter" idx="1"/>
          </p:nvPr>
        </p:nvSpPr>
        <p:spPr>
          <a:xfrm>
            <a:off x="1257300" y="4082310"/>
            <a:ext cx="7543800" cy="1876531"/>
          </a:xfrm>
          <a:prstGeom prst="rect">
            <a:avLst/>
          </a:prstGeom>
        </p:spPr>
        <p:txBody>
          <a:bodyPr/>
          <a:lstStyle>
            <a:lvl1pPr marL="0" indent="0" algn="ctr">
              <a:buSzTx/>
              <a:buFontTx/>
              <a:buNone/>
              <a:defRPr sz="1900"/>
            </a:lvl1pPr>
            <a:lvl2pPr marL="0" indent="377190" algn="ctr">
              <a:buSzTx/>
              <a:buFontTx/>
              <a:buNone/>
              <a:defRPr sz="1900"/>
            </a:lvl2pPr>
            <a:lvl3pPr marL="0" indent="754380" algn="ctr">
              <a:buSzTx/>
              <a:buFontTx/>
              <a:buNone/>
              <a:defRPr sz="1900"/>
            </a:lvl3pPr>
            <a:lvl4pPr marL="0" indent="1131569" algn="ctr">
              <a:buSzTx/>
              <a:buFontTx/>
              <a:buNone/>
              <a:defRPr sz="1900"/>
            </a:lvl4pPr>
            <a:lvl5pPr marL="0" indent="1508760" algn="ctr">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936564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7198042" y="413807"/>
            <a:ext cx="2168844" cy="6586751"/>
          </a:xfrm>
          <a:prstGeom prst="rect">
            <a:avLst/>
          </a:prstGeom>
        </p:spPr>
        <p:txBody>
          <a:bodyPr/>
          <a:lstStyle/>
          <a:p>
            <a:r>
              <a:t>Title Text</a:t>
            </a:r>
          </a:p>
        </p:txBody>
      </p:sp>
      <p:sp>
        <p:nvSpPr>
          <p:cNvPr id="102" name="Shape 102"/>
          <p:cNvSpPr>
            <a:spLocks noGrp="1"/>
          </p:cNvSpPr>
          <p:nvPr>
            <p:ph type="body" idx="1"/>
          </p:nvPr>
        </p:nvSpPr>
        <p:spPr>
          <a:xfrm>
            <a:off x="691515" y="413807"/>
            <a:ext cx="6380799" cy="65867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542030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C:\Users\melbaile\AppData\Local\Temp\SNAGHTMLa10fecc.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477000"/>
            <a:ext cx="1005840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8890" y="6755871"/>
            <a:ext cx="1182211"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nnivGrStandard_White.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4312" y="7376584"/>
            <a:ext cx="2013426" cy="3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DL_4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30998" y="2423478"/>
            <a:ext cx="1262539" cy="13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7208519" y="7376584"/>
            <a:ext cx="2737913" cy="39581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defTabSz="1005840">
              <a:defRPr/>
            </a:pPr>
            <a:fld id="{ACFA06E8-9B09-4E44-BFE0-FF2ADF012B70}" type="slidenum">
              <a:rPr lang="en-US" smtClean="0"/>
              <a:pPr defTabSz="1005840">
                <a:defRPr/>
              </a:pPr>
              <a:t>‹#›</a:t>
            </a:fld>
            <a:endParaRPr lang="en-US"/>
          </a:p>
        </p:txBody>
      </p:sp>
    </p:spTree>
    <p:extLst>
      <p:ext uri="{BB962C8B-B14F-4D97-AF65-F5344CB8AC3E}">
        <p14:creationId xmlns:p14="http://schemas.microsoft.com/office/powerpoint/2010/main" val="405339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70923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544" y="4994487"/>
            <a:ext cx="8549640" cy="1543685"/>
          </a:xfrm>
          <a:prstGeom prst="rect">
            <a:avLst/>
          </a:prstGeo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745264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06651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8"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9"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69883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4"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5"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9165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286741"/>
            <a:ext cx="10058400" cy="6947709"/>
          </a:xfrm>
          <a:prstGeom prst="rect">
            <a:avLst/>
          </a:prstGeom>
        </p:spPr>
      </p:pic>
      <p:sp>
        <p:nvSpPr>
          <p:cNvPr id="2" name="Rectangle 1"/>
          <p:cNvSpPr/>
          <p:nvPr userDrawn="1"/>
        </p:nvSpPr>
        <p:spPr>
          <a:xfrm>
            <a:off x="-1"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805020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84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Date Placeholder 4"/>
          <p:cNvSpPr>
            <a:spLocks noGrp="1"/>
          </p:cNvSpPr>
          <p:nvPr>
            <p:ph type="dt" sz="half" idx="10"/>
          </p:nvPr>
        </p:nvSpPr>
        <p:spPr>
          <a:xfrm>
            <a:off x="502920" y="7203864"/>
            <a:ext cx="23469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fld id="{3BBB2116-22B7-4641-B20B-0C2163C1C704}" type="datetime1">
              <a:rPr lang="en-US" sz="1980" smtClean="0">
                <a:solidFill>
                  <a:sysClr val="windowText" lastClr="000000"/>
                </a:solidFill>
              </a:rPr>
              <a:pPr defTabSz="1005840">
                <a:defRPr/>
              </a:pPr>
              <a:t>8/29/2022</a:t>
            </a:fld>
            <a:endParaRPr lang="en-US" sz="1980">
              <a:solidFill>
                <a:sysClr val="windowText" lastClr="000000"/>
              </a:solidFill>
            </a:endParaRPr>
          </a:p>
        </p:txBody>
      </p:sp>
      <p:sp>
        <p:nvSpPr>
          <p:cNvPr id="10" name="Footer Placeholder 5"/>
          <p:cNvSpPr>
            <a:spLocks noGrp="1"/>
          </p:cNvSpPr>
          <p:nvPr>
            <p:ph type="ftr" sz="quarter" idx="11"/>
          </p:nvPr>
        </p:nvSpPr>
        <p:spPr>
          <a:xfrm>
            <a:off x="3436620" y="7203864"/>
            <a:ext cx="31851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endParaRPr lang="en-US" sz="1980">
              <a:solidFill>
                <a:sysClr val="windowText" lastClr="000000"/>
              </a:solidFill>
            </a:endParaRPr>
          </a:p>
        </p:txBody>
      </p:sp>
      <p:sp>
        <p:nvSpPr>
          <p:cNvPr id="11" name="Slide Number Placeholder 6"/>
          <p:cNvSpPr>
            <a:spLocks noGrp="1"/>
          </p:cNvSpPr>
          <p:nvPr>
            <p:ph type="sldNum" sz="quarter" idx="12"/>
          </p:nvPr>
        </p:nvSpPr>
        <p:spPr>
          <a:xfrm>
            <a:off x="7208520" y="7203864"/>
            <a:ext cx="2346960" cy="41380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1005840">
              <a:defRPr/>
            </a:pPr>
            <a:fld id="{7A84B978-FED6-4887-A3C0-714BF4383434}" type="slidenum">
              <a:rPr lang="en-US" sz="1980" smtClean="0">
                <a:solidFill>
                  <a:sysClr val="windowText" lastClr="000000"/>
                </a:solidFill>
              </a:rPr>
              <a:pPr defTabSz="1005840">
                <a:defRPr/>
              </a:pPr>
              <a:t>‹#›</a:t>
            </a:fld>
            <a:endParaRPr lang="en-US" sz="1980">
              <a:solidFill>
                <a:sysClr val="windowText" lastClr="000000"/>
              </a:solidFill>
            </a:endParaRPr>
          </a:p>
        </p:txBody>
      </p:sp>
    </p:spTree>
    <p:extLst>
      <p:ext uri="{BB962C8B-B14F-4D97-AF65-F5344CB8AC3E}">
        <p14:creationId xmlns:p14="http://schemas.microsoft.com/office/powerpoint/2010/main" val="192912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86275" y="1937704"/>
            <a:ext cx="8675371" cy="3233103"/>
          </a:xfrm>
          <a:prstGeom prst="rect">
            <a:avLst/>
          </a:prstGeom>
        </p:spPr>
        <p:txBody>
          <a:bodyPr anchor="b"/>
          <a:lstStyle>
            <a:lvl1pPr>
              <a:defRPr sz="4900"/>
            </a:lvl1pPr>
          </a:lstStyle>
          <a:p>
            <a:r>
              <a:t>Title Text</a:t>
            </a:r>
          </a:p>
        </p:txBody>
      </p:sp>
      <p:sp>
        <p:nvSpPr>
          <p:cNvPr id="30" name="Shape 30"/>
          <p:cNvSpPr>
            <a:spLocks noGrp="1"/>
          </p:cNvSpPr>
          <p:nvPr>
            <p:ph type="body" sz="quarter" idx="1"/>
          </p:nvPr>
        </p:nvSpPr>
        <p:spPr>
          <a:xfrm>
            <a:off x="686275" y="5201391"/>
            <a:ext cx="8675371" cy="1700213"/>
          </a:xfrm>
          <a:prstGeom prst="rect">
            <a:avLst/>
          </a:prstGeom>
        </p:spPr>
        <p:txBody>
          <a:bodyPr/>
          <a:lstStyle>
            <a:lvl1pPr marL="0" indent="0">
              <a:buSzTx/>
              <a:buFontTx/>
              <a:buNone/>
              <a:defRPr sz="1900">
                <a:solidFill>
                  <a:srgbClr val="888888"/>
                </a:solidFill>
              </a:defRPr>
            </a:lvl1pPr>
            <a:lvl2pPr marL="0" indent="377190">
              <a:buSzTx/>
              <a:buFontTx/>
              <a:buNone/>
              <a:defRPr sz="1900">
                <a:solidFill>
                  <a:srgbClr val="888888"/>
                </a:solidFill>
              </a:defRPr>
            </a:lvl2pPr>
            <a:lvl3pPr marL="0" indent="754380">
              <a:buSzTx/>
              <a:buFontTx/>
              <a:buNone/>
              <a:defRPr sz="1900">
                <a:solidFill>
                  <a:srgbClr val="888888"/>
                </a:solidFill>
              </a:defRPr>
            </a:lvl3pPr>
            <a:lvl4pPr marL="0" indent="1131569">
              <a:buSzTx/>
              <a:buFontTx/>
              <a:buNone/>
              <a:defRPr sz="1900">
                <a:solidFill>
                  <a:srgbClr val="888888"/>
                </a:solidFill>
              </a:defRPr>
            </a:lvl4pPr>
            <a:lvl5pPr marL="0" indent="1508760">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0074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407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C:\Users\melbaile\AppData\Local\Temp\SNAGHTMLa10fecc.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477000"/>
            <a:ext cx="1005840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8890" y="6755871"/>
            <a:ext cx="1182211"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nnivGrStandard_White.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4312" y="7376584"/>
            <a:ext cx="2013426" cy="3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DL_4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30998" y="2423478"/>
            <a:ext cx="1262539" cy="13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7208519" y="7376584"/>
            <a:ext cx="2737913" cy="39581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defTabSz="1005840">
              <a:defRPr/>
            </a:pPr>
            <a:fld id="{ACFA06E8-9B09-4E44-BFE0-FF2ADF012B70}" type="slidenum">
              <a:rPr lang="en-US" smtClean="0"/>
              <a:pPr defTabSz="1005840">
                <a:defRPr/>
              </a:pPr>
              <a:t>‹#›</a:t>
            </a:fld>
            <a:endParaRPr lang="en-US"/>
          </a:p>
        </p:txBody>
      </p:sp>
    </p:spTree>
    <p:extLst>
      <p:ext uri="{BB962C8B-B14F-4D97-AF65-F5344CB8AC3E}">
        <p14:creationId xmlns:p14="http://schemas.microsoft.com/office/powerpoint/2010/main" val="524393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44674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544" y="4994487"/>
            <a:ext cx="8549640" cy="1543685"/>
          </a:xfrm>
          <a:prstGeom prst="rect">
            <a:avLst/>
          </a:prstGeo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65549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901539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8"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9"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2685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4"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5"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984008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349" y="-890270"/>
            <a:ext cx="10422749" cy="7817062"/>
          </a:xfrm>
          <a:prstGeom prst="rect">
            <a:avLst/>
          </a:prstGeom>
        </p:spPr>
      </p:pic>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4290193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35285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Date Placeholder 4"/>
          <p:cNvSpPr>
            <a:spLocks noGrp="1"/>
          </p:cNvSpPr>
          <p:nvPr>
            <p:ph type="dt" sz="half" idx="10"/>
          </p:nvPr>
        </p:nvSpPr>
        <p:spPr>
          <a:xfrm>
            <a:off x="502920" y="7203864"/>
            <a:ext cx="23469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fld id="{3BBB2116-22B7-4641-B20B-0C2163C1C704}" type="datetime1">
              <a:rPr lang="en-US" sz="1980" smtClean="0">
                <a:solidFill>
                  <a:sysClr val="windowText" lastClr="000000"/>
                </a:solidFill>
              </a:rPr>
              <a:pPr defTabSz="1005840">
                <a:defRPr/>
              </a:pPr>
              <a:t>8/29/2022</a:t>
            </a:fld>
            <a:endParaRPr lang="en-US" sz="1980">
              <a:solidFill>
                <a:sysClr val="windowText" lastClr="000000"/>
              </a:solidFill>
            </a:endParaRPr>
          </a:p>
        </p:txBody>
      </p:sp>
      <p:sp>
        <p:nvSpPr>
          <p:cNvPr id="10" name="Footer Placeholder 5"/>
          <p:cNvSpPr>
            <a:spLocks noGrp="1"/>
          </p:cNvSpPr>
          <p:nvPr>
            <p:ph type="ftr" sz="quarter" idx="11"/>
          </p:nvPr>
        </p:nvSpPr>
        <p:spPr>
          <a:xfrm>
            <a:off x="3436620" y="7203864"/>
            <a:ext cx="31851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endParaRPr lang="en-US" sz="1980">
              <a:solidFill>
                <a:sysClr val="windowText" lastClr="000000"/>
              </a:solidFill>
            </a:endParaRPr>
          </a:p>
        </p:txBody>
      </p:sp>
      <p:sp>
        <p:nvSpPr>
          <p:cNvPr id="11" name="Slide Number Placeholder 6"/>
          <p:cNvSpPr>
            <a:spLocks noGrp="1"/>
          </p:cNvSpPr>
          <p:nvPr>
            <p:ph type="sldNum" sz="quarter" idx="12"/>
          </p:nvPr>
        </p:nvSpPr>
        <p:spPr>
          <a:xfrm>
            <a:off x="7208520" y="7203864"/>
            <a:ext cx="2346960" cy="41380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1005840">
              <a:defRPr/>
            </a:pPr>
            <a:fld id="{7A84B978-FED6-4887-A3C0-714BF4383434}" type="slidenum">
              <a:rPr lang="en-US" sz="1980" smtClean="0">
                <a:solidFill>
                  <a:sysClr val="windowText" lastClr="000000"/>
                </a:solidFill>
              </a:rPr>
              <a:pPr defTabSz="1005840">
                <a:defRPr/>
              </a:pPr>
              <a:t>‹#›</a:t>
            </a:fld>
            <a:endParaRPr lang="en-US" sz="1980">
              <a:solidFill>
                <a:sysClr val="windowText" lastClr="000000"/>
              </a:solidFill>
            </a:endParaRPr>
          </a:p>
        </p:txBody>
      </p:sp>
    </p:spTree>
    <p:extLst>
      <p:ext uri="{BB962C8B-B14F-4D97-AF65-F5344CB8AC3E}">
        <p14:creationId xmlns:p14="http://schemas.microsoft.com/office/powerpoint/2010/main" val="411428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91515" y="2069041"/>
            <a:ext cx="4274821" cy="49315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39808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414016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257300" y="1272011"/>
            <a:ext cx="7543800" cy="2705948"/>
          </a:xfrm>
          <a:prstGeom prst="rect">
            <a:avLst/>
          </a:prstGeom>
        </p:spPr>
        <p:txBody>
          <a:bodyPr anchor="b"/>
          <a:lstStyle>
            <a:lvl1pPr algn="ctr">
              <a:defRPr sz="4900"/>
            </a:lvl1pPr>
          </a:lstStyle>
          <a:p>
            <a:r>
              <a:t>Title Text</a:t>
            </a:r>
          </a:p>
        </p:txBody>
      </p:sp>
      <p:sp>
        <p:nvSpPr>
          <p:cNvPr id="12" name="Shape 12"/>
          <p:cNvSpPr>
            <a:spLocks noGrp="1"/>
          </p:cNvSpPr>
          <p:nvPr>
            <p:ph type="body" sz="quarter" idx="1"/>
          </p:nvPr>
        </p:nvSpPr>
        <p:spPr>
          <a:xfrm>
            <a:off x="1257300" y="4082310"/>
            <a:ext cx="7543800" cy="1876531"/>
          </a:xfrm>
          <a:prstGeom prst="rect">
            <a:avLst/>
          </a:prstGeom>
        </p:spPr>
        <p:txBody>
          <a:bodyPr/>
          <a:lstStyle>
            <a:lvl1pPr marL="0" indent="0" algn="ctr">
              <a:buSzTx/>
              <a:buFontTx/>
              <a:buNone/>
              <a:defRPr sz="1900"/>
            </a:lvl1pPr>
            <a:lvl2pPr marL="0" indent="377190" algn="ctr">
              <a:buSzTx/>
              <a:buFontTx/>
              <a:buNone/>
              <a:defRPr sz="1900"/>
            </a:lvl2pPr>
            <a:lvl3pPr marL="0" indent="754380" algn="ctr">
              <a:buSzTx/>
              <a:buFontTx/>
              <a:buNone/>
              <a:defRPr sz="1900"/>
            </a:lvl3pPr>
            <a:lvl4pPr marL="0" indent="1131569" algn="ctr">
              <a:buSzTx/>
              <a:buFontTx/>
              <a:buNone/>
              <a:defRPr sz="1900"/>
            </a:lvl4pPr>
            <a:lvl5pPr marL="0" indent="1508760" algn="ctr">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842010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198733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86275" y="1937704"/>
            <a:ext cx="8675371" cy="3233103"/>
          </a:xfrm>
          <a:prstGeom prst="rect">
            <a:avLst/>
          </a:prstGeom>
        </p:spPr>
        <p:txBody>
          <a:bodyPr anchor="b"/>
          <a:lstStyle>
            <a:lvl1pPr>
              <a:defRPr sz="4900"/>
            </a:lvl1pPr>
          </a:lstStyle>
          <a:p>
            <a:r>
              <a:t>Title Text</a:t>
            </a:r>
          </a:p>
        </p:txBody>
      </p:sp>
      <p:sp>
        <p:nvSpPr>
          <p:cNvPr id="30" name="Shape 30"/>
          <p:cNvSpPr>
            <a:spLocks noGrp="1"/>
          </p:cNvSpPr>
          <p:nvPr>
            <p:ph type="body" sz="quarter" idx="1"/>
          </p:nvPr>
        </p:nvSpPr>
        <p:spPr>
          <a:xfrm>
            <a:off x="686275" y="5201391"/>
            <a:ext cx="8675371" cy="1700213"/>
          </a:xfrm>
          <a:prstGeom prst="rect">
            <a:avLst/>
          </a:prstGeom>
        </p:spPr>
        <p:txBody>
          <a:bodyPr/>
          <a:lstStyle>
            <a:lvl1pPr marL="0" indent="0">
              <a:buSzTx/>
              <a:buFontTx/>
              <a:buNone/>
              <a:defRPr sz="1900">
                <a:solidFill>
                  <a:srgbClr val="888888"/>
                </a:solidFill>
              </a:defRPr>
            </a:lvl1pPr>
            <a:lvl2pPr marL="0" indent="377190">
              <a:buSzTx/>
              <a:buFontTx/>
              <a:buNone/>
              <a:defRPr sz="1900">
                <a:solidFill>
                  <a:srgbClr val="888888"/>
                </a:solidFill>
              </a:defRPr>
            </a:lvl2pPr>
            <a:lvl3pPr marL="0" indent="754380">
              <a:buSzTx/>
              <a:buFontTx/>
              <a:buNone/>
              <a:defRPr sz="1900">
                <a:solidFill>
                  <a:srgbClr val="888888"/>
                </a:solidFill>
              </a:defRPr>
            </a:lvl3pPr>
            <a:lvl4pPr marL="0" indent="1131569">
              <a:buSzTx/>
              <a:buFontTx/>
              <a:buNone/>
              <a:defRPr sz="1900">
                <a:solidFill>
                  <a:srgbClr val="888888"/>
                </a:solidFill>
              </a:defRPr>
            </a:lvl4pPr>
            <a:lvl5pPr marL="0" indent="1508760">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06337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91515" y="2069041"/>
            <a:ext cx="4274821" cy="49315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220920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92825" y="413808"/>
            <a:ext cx="8675370" cy="1502307"/>
          </a:xfrm>
          <a:prstGeom prst="rect">
            <a:avLst/>
          </a:prstGeom>
        </p:spPr>
        <p:txBody>
          <a:bodyPr/>
          <a:lstStyle/>
          <a:p>
            <a:r>
              <a:t>Title Text</a:t>
            </a:r>
          </a:p>
        </p:txBody>
      </p:sp>
      <p:sp>
        <p:nvSpPr>
          <p:cNvPr id="48" name="Shape 48"/>
          <p:cNvSpPr>
            <a:spLocks noGrp="1"/>
          </p:cNvSpPr>
          <p:nvPr>
            <p:ph type="body" sz="quarter" idx="1"/>
          </p:nvPr>
        </p:nvSpPr>
        <p:spPr>
          <a:xfrm>
            <a:off x="692825" y="1905318"/>
            <a:ext cx="4255175" cy="933768"/>
          </a:xfrm>
          <a:prstGeom prst="rect">
            <a:avLst/>
          </a:prstGeom>
        </p:spPr>
        <p:txBody>
          <a:bodyPr anchor="b"/>
          <a:lstStyle>
            <a:lvl1pPr marL="0" indent="0">
              <a:buSzTx/>
              <a:buFontTx/>
              <a:buNone/>
              <a:defRPr sz="1900" b="1"/>
            </a:lvl1pPr>
            <a:lvl2pPr marL="0" indent="377190">
              <a:buSzTx/>
              <a:buFontTx/>
              <a:buNone/>
              <a:defRPr sz="1900" b="1"/>
            </a:lvl2pPr>
            <a:lvl3pPr marL="0" indent="754380">
              <a:buSzTx/>
              <a:buFontTx/>
              <a:buNone/>
              <a:defRPr sz="1900" b="1"/>
            </a:lvl3pPr>
            <a:lvl4pPr marL="0" indent="1131569">
              <a:buSzTx/>
              <a:buFontTx/>
              <a:buNone/>
              <a:defRPr sz="1900" b="1"/>
            </a:lvl4pPr>
            <a:lvl5pPr marL="0" indent="1508760">
              <a:buSzTx/>
              <a:buFontTx/>
              <a:buNone/>
              <a:defRPr sz="19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5092065" y="1905318"/>
            <a:ext cx="4276131" cy="933768"/>
          </a:xfrm>
          <a:prstGeom prst="rect">
            <a:avLst/>
          </a:prstGeom>
        </p:spPr>
        <p:txBody>
          <a:bodyPr anchor="b"/>
          <a:lstStyle/>
          <a:p>
            <a:pPr marL="0" indent="0">
              <a:buSzTx/>
              <a:buFontTx/>
              <a:buNone/>
              <a:defRPr sz="19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68049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88162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5339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73" name="Shape 73"/>
          <p:cNvSpPr>
            <a:spLocks noGrp="1"/>
          </p:cNvSpPr>
          <p:nvPr>
            <p:ph type="body" sz="half" idx="1"/>
          </p:nvPr>
        </p:nvSpPr>
        <p:spPr>
          <a:xfrm>
            <a:off x="4276130" y="1119081"/>
            <a:ext cx="5092066" cy="5523443"/>
          </a:xfrm>
          <a:prstGeom prst="rect">
            <a:avLst/>
          </a:prstGeom>
        </p:spPr>
        <p:txBody>
          <a:bodyPr/>
          <a:lstStyle>
            <a:lvl1pPr>
              <a:defRPr sz="2600"/>
            </a:lvl1pPr>
            <a:lvl2pPr marL="590384" indent="-213194">
              <a:defRPr sz="2600"/>
            </a:lvl2pPr>
            <a:lvl3pPr marL="1012457" indent="-258077">
              <a:defRPr sz="2600"/>
            </a:lvl3pPr>
            <a:lvl4pPr marL="1438036" indent="-306466">
              <a:defRPr sz="2600"/>
            </a:lvl4pPr>
            <a:lvl5pPr marL="1815226" indent="-306466">
              <a:defRPr sz="26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92825" y="2331720"/>
            <a:ext cx="3244096" cy="4319800"/>
          </a:xfrm>
          <a:prstGeom prst="rect">
            <a:avLst/>
          </a:prstGeom>
        </p:spPr>
        <p:txBody>
          <a:bodyPr/>
          <a:lstStyle/>
          <a:p>
            <a:pPr marL="0" indent="0">
              <a:buSzTx/>
              <a:buFontTx/>
              <a:buNone/>
              <a:defRPr sz="13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10507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83" name="Shape 83"/>
          <p:cNvSpPr>
            <a:spLocks noGrp="1"/>
          </p:cNvSpPr>
          <p:nvPr>
            <p:ph type="pic" sz="half" idx="13"/>
          </p:nvPr>
        </p:nvSpPr>
        <p:spPr>
          <a:xfrm>
            <a:off x="4276130" y="1119081"/>
            <a:ext cx="5092066" cy="552344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692825" y="2331720"/>
            <a:ext cx="3244096" cy="4319800"/>
          </a:xfrm>
          <a:prstGeom prst="rect">
            <a:avLst/>
          </a:prstGeom>
        </p:spPr>
        <p:txBody>
          <a:bodyPr/>
          <a:lstStyle>
            <a:lvl1pPr marL="0" indent="0">
              <a:buSzTx/>
              <a:buFontTx/>
              <a:buNone/>
              <a:defRPr sz="1300"/>
            </a:lvl1pPr>
            <a:lvl2pPr marL="0" indent="377190">
              <a:buSzTx/>
              <a:buFontTx/>
              <a:buNone/>
              <a:defRPr sz="1300"/>
            </a:lvl2pPr>
            <a:lvl3pPr marL="0" indent="754380">
              <a:buSzTx/>
              <a:buFontTx/>
              <a:buNone/>
              <a:defRPr sz="1300"/>
            </a:lvl3pPr>
            <a:lvl4pPr marL="0" indent="1131569">
              <a:buSzTx/>
              <a:buFontTx/>
              <a:buNone/>
              <a:defRPr sz="1300"/>
            </a:lvl4pPr>
            <a:lvl5pPr marL="0" indent="150876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1864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92825" y="413808"/>
            <a:ext cx="8675370" cy="1502307"/>
          </a:xfrm>
          <a:prstGeom prst="rect">
            <a:avLst/>
          </a:prstGeom>
        </p:spPr>
        <p:txBody>
          <a:bodyPr/>
          <a:lstStyle/>
          <a:p>
            <a:r>
              <a:t>Title Text</a:t>
            </a:r>
          </a:p>
        </p:txBody>
      </p:sp>
      <p:sp>
        <p:nvSpPr>
          <p:cNvPr id="48" name="Shape 48"/>
          <p:cNvSpPr>
            <a:spLocks noGrp="1"/>
          </p:cNvSpPr>
          <p:nvPr>
            <p:ph type="body" sz="quarter" idx="1"/>
          </p:nvPr>
        </p:nvSpPr>
        <p:spPr>
          <a:xfrm>
            <a:off x="692825" y="1905318"/>
            <a:ext cx="4255175" cy="933768"/>
          </a:xfrm>
          <a:prstGeom prst="rect">
            <a:avLst/>
          </a:prstGeom>
        </p:spPr>
        <p:txBody>
          <a:bodyPr anchor="b"/>
          <a:lstStyle>
            <a:lvl1pPr marL="0" indent="0">
              <a:buSzTx/>
              <a:buFontTx/>
              <a:buNone/>
              <a:defRPr sz="1900" b="1"/>
            </a:lvl1pPr>
            <a:lvl2pPr marL="0" indent="377190">
              <a:buSzTx/>
              <a:buFontTx/>
              <a:buNone/>
              <a:defRPr sz="1900" b="1"/>
            </a:lvl2pPr>
            <a:lvl3pPr marL="0" indent="754380">
              <a:buSzTx/>
              <a:buFontTx/>
              <a:buNone/>
              <a:defRPr sz="1900" b="1"/>
            </a:lvl3pPr>
            <a:lvl4pPr marL="0" indent="1131569">
              <a:buSzTx/>
              <a:buFontTx/>
              <a:buNone/>
              <a:defRPr sz="1900" b="1"/>
            </a:lvl4pPr>
            <a:lvl5pPr marL="0" indent="1508760">
              <a:buSzTx/>
              <a:buFontTx/>
              <a:buNone/>
              <a:defRPr sz="19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5092065" y="1905318"/>
            <a:ext cx="4276131" cy="933768"/>
          </a:xfrm>
          <a:prstGeom prst="rect">
            <a:avLst/>
          </a:prstGeom>
        </p:spPr>
        <p:txBody>
          <a:bodyPr anchor="b"/>
          <a:lstStyle/>
          <a:p>
            <a:pPr marL="0" indent="0">
              <a:buSzTx/>
              <a:buFontTx/>
              <a:buNone/>
              <a:defRPr sz="19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85821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27707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7198042" y="413807"/>
            <a:ext cx="2168844" cy="6586751"/>
          </a:xfrm>
          <a:prstGeom prst="rect">
            <a:avLst/>
          </a:prstGeom>
        </p:spPr>
        <p:txBody>
          <a:bodyPr/>
          <a:lstStyle/>
          <a:p>
            <a:r>
              <a:t>Title Text</a:t>
            </a:r>
          </a:p>
        </p:txBody>
      </p:sp>
      <p:sp>
        <p:nvSpPr>
          <p:cNvPr id="102" name="Shape 102"/>
          <p:cNvSpPr>
            <a:spLocks noGrp="1"/>
          </p:cNvSpPr>
          <p:nvPr>
            <p:ph type="body" idx="1"/>
          </p:nvPr>
        </p:nvSpPr>
        <p:spPr>
          <a:xfrm>
            <a:off x="691515" y="413807"/>
            <a:ext cx="6380799" cy="65867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1796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536522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8353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73" name="Shape 73"/>
          <p:cNvSpPr>
            <a:spLocks noGrp="1"/>
          </p:cNvSpPr>
          <p:nvPr>
            <p:ph type="body" sz="half" idx="1"/>
          </p:nvPr>
        </p:nvSpPr>
        <p:spPr>
          <a:xfrm>
            <a:off x="4276130" y="1119081"/>
            <a:ext cx="5092066" cy="5523443"/>
          </a:xfrm>
          <a:prstGeom prst="rect">
            <a:avLst/>
          </a:prstGeom>
        </p:spPr>
        <p:txBody>
          <a:bodyPr/>
          <a:lstStyle>
            <a:lvl1pPr>
              <a:defRPr sz="2600"/>
            </a:lvl1pPr>
            <a:lvl2pPr marL="590384" indent="-213194">
              <a:defRPr sz="2600"/>
            </a:lvl2pPr>
            <a:lvl3pPr marL="1012457" indent="-258077">
              <a:defRPr sz="2600"/>
            </a:lvl3pPr>
            <a:lvl4pPr marL="1438036" indent="-306466">
              <a:defRPr sz="2600"/>
            </a:lvl4pPr>
            <a:lvl5pPr marL="1815226" indent="-306466">
              <a:defRPr sz="26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92825" y="2331720"/>
            <a:ext cx="3244096" cy="4319800"/>
          </a:xfrm>
          <a:prstGeom prst="rect">
            <a:avLst/>
          </a:prstGeom>
        </p:spPr>
        <p:txBody>
          <a:bodyPr/>
          <a:lstStyle/>
          <a:p>
            <a:pPr marL="0" indent="0">
              <a:buSzTx/>
              <a:buFontTx/>
              <a:buNone/>
              <a:defRPr sz="13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52371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83" name="Shape 83"/>
          <p:cNvSpPr>
            <a:spLocks noGrp="1"/>
          </p:cNvSpPr>
          <p:nvPr>
            <p:ph type="pic" sz="half" idx="13"/>
          </p:nvPr>
        </p:nvSpPr>
        <p:spPr>
          <a:xfrm>
            <a:off x="4276130" y="1119081"/>
            <a:ext cx="5092066" cy="552344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692825" y="2331720"/>
            <a:ext cx="3244096" cy="4319800"/>
          </a:xfrm>
          <a:prstGeom prst="rect">
            <a:avLst/>
          </a:prstGeom>
        </p:spPr>
        <p:txBody>
          <a:bodyPr/>
          <a:lstStyle>
            <a:lvl1pPr marL="0" indent="0">
              <a:buSzTx/>
              <a:buFontTx/>
              <a:buNone/>
              <a:defRPr sz="1300"/>
            </a:lvl1pPr>
            <a:lvl2pPr marL="0" indent="377190">
              <a:buSzTx/>
              <a:buFontTx/>
              <a:buNone/>
              <a:defRPr sz="1300"/>
            </a:lvl2pPr>
            <a:lvl3pPr marL="0" indent="754380">
              <a:buSzTx/>
              <a:buFontTx/>
              <a:buNone/>
              <a:defRPr sz="1300"/>
            </a:lvl3pPr>
            <a:lvl4pPr marL="0" indent="1131569">
              <a:buSzTx/>
              <a:buFontTx/>
              <a:buNone/>
              <a:defRPr sz="1300"/>
            </a:lvl4pPr>
            <a:lvl5pPr marL="0" indent="150876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63028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653702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91515" y="413808"/>
            <a:ext cx="8675370" cy="15023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91515" y="2069041"/>
            <a:ext cx="8675370" cy="493151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142863" y="7301547"/>
            <a:ext cx="224022"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65935154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spd="med"/>
  <p:txStyles>
    <p:titleStyle>
      <a:lvl1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88595" marR="0" indent="-18859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1pPr>
      <a:lvl2pPr marL="605489" marR="0" indent="-228299"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2pPr>
      <a:lvl3pPr marL="1025485" marR="0" indent="-27110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3pPr>
      <a:lvl4pPr marL="144140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4pPr>
      <a:lvl5pPr marL="181859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5pPr>
      <a:lvl6pPr marL="219578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6pPr>
      <a:lvl7pPr marL="257297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7pPr>
      <a:lvl8pPr marL="295016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8pPr>
      <a:lvl9pPr marL="332735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2181838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p:titleStyle>
    <p:bodyStyle>
      <a:lvl1pPr marL="377190" indent="-377190" algn="l" rtl="0" eaLnBrk="0" fontAlgn="base" hangingPunct="0">
        <a:spcBef>
          <a:spcPct val="20000"/>
        </a:spcBef>
        <a:spcAft>
          <a:spcPct val="0"/>
        </a:spcAft>
        <a:buFont typeface="Arial" panose="020B0604020202020204" pitchFamily="34" charset="0"/>
        <a:buChar char="•"/>
        <a:defRPr sz="3520" kern="1200">
          <a:solidFill>
            <a:schemeClr val="tx1"/>
          </a:solidFill>
          <a:latin typeface="+mn-lt"/>
          <a:ea typeface="+mn-ea"/>
          <a:cs typeface="+mn-cs"/>
        </a:defRPr>
      </a:lvl1pPr>
      <a:lvl2pPr marL="817245" indent="-314325" algn="l" rtl="0" eaLnBrk="0" fontAlgn="base" hangingPunct="0">
        <a:spcBef>
          <a:spcPct val="20000"/>
        </a:spcBef>
        <a:spcAft>
          <a:spcPct val="0"/>
        </a:spcAft>
        <a:buFont typeface="Arial" panose="020B0604020202020204" pitchFamily="34" charset="0"/>
        <a:buChar char="–"/>
        <a:defRPr sz="3080" kern="1200">
          <a:solidFill>
            <a:schemeClr val="tx1"/>
          </a:solidFill>
          <a:latin typeface="+mn-lt"/>
          <a:ea typeface="+mn-ea"/>
          <a:cs typeface="+mn-cs"/>
        </a:defRPr>
      </a:lvl2pPr>
      <a:lvl3pPr marL="1257300" indent="-251460"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3pPr>
      <a:lvl4pPr marL="176022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6314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7419401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hdr="0" ftr="0" dt="0"/>
  <p:txStyles>
    <p:title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p:titleStyle>
    <p:bodyStyle>
      <a:lvl1pPr marL="377190" indent="-377190" algn="l" rtl="0" eaLnBrk="0" fontAlgn="base" hangingPunct="0">
        <a:spcBef>
          <a:spcPct val="20000"/>
        </a:spcBef>
        <a:spcAft>
          <a:spcPct val="0"/>
        </a:spcAft>
        <a:buFont typeface="Arial" panose="020B0604020202020204" pitchFamily="34" charset="0"/>
        <a:buChar char="•"/>
        <a:defRPr sz="3520" kern="1200">
          <a:solidFill>
            <a:schemeClr val="tx1"/>
          </a:solidFill>
          <a:latin typeface="+mn-lt"/>
          <a:ea typeface="+mn-ea"/>
          <a:cs typeface="+mn-cs"/>
        </a:defRPr>
      </a:lvl1pPr>
      <a:lvl2pPr marL="817245" indent="-314325" algn="l" rtl="0" eaLnBrk="0" fontAlgn="base" hangingPunct="0">
        <a:spcBef>
          <a:spcPct val="20000"/>
        </a:spcBef>
        <a:spcAft>
          <a:spcPct val="0"/>
        </a:spcAft>
        <a:buFont typeface="Arial" panose="020B0604020202020204" pitchFamily="34" charset="0"/>
        <a:buChar char="–"/>
        <a:defRPr sz="3080" kern="1200">
          <a:solidFill>
            <a:schemeClr val="tx1"/>
          </a:solidFill>
          <a:latin typeface="+mn-lt"/>
          <a:ea typeface="+mn-ea"/>
          <a:cs typeface="+mn-cs"/>
        </a:defRPr>
      </a:lvl2pPr>
      <a:lvl3pPr marL="1257300" indent="-251460"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3pPr>
      <a:lvl4pPr marL="176022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6314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91515" y="413808"/>
            <a:ext cx="8675370" cy="15023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91515" y="2069041"/>
            <a:ext cx="8675370" cy="493151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142863" y="7301547"/>
            <a:ext cx="224022"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1340717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txStyles>
    <p:titleStyle>
      <a:lvl1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88595" marR="0" indent="-18859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1pPr>
      <a:lvl2pPr marL="605489" marR="0" indent="-228299"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2pPr>
      <a:lvl3pPr marL="1025485" marR="0" indent="-27110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3pPr>
      <a:lvl4pPr marL="144140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4pPr>
      <a:lvl5pPr marL="181859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5pPr>
      <a:lvl6pPr marL="219578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6pPr>
      <a:lvl7pPr marL="257297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7pPr>
      <a:lvl8pPr marL="295016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8pPr>
      <a:lvl9pPr marL="332735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70.tmp"/><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hyperlink" Target="http://www.scouting.org/NM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12" name="Shape 112"/>
          <p:cNvSpPr/>
          <p:nvPr/>
        </p:nvSpPr>
        <p:spPr>
          <a:xfrm>
            <a:off x="179294" y="692563"/>
            <a:ext cx="9438469" cy="726352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Calibri"/>
                <a:cs typeface="Calibri"/>
                <a:sym typeface="Calibri"/>
              </a:rPr>
              <a:t>   </a:t>
            </a: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800" b="1"/>
            </a:pPr>
            <a:endPar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You are invited and encouraged to:</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Catch the imagination of your audience. </a:t>
            </a:r>
          </a:p>
          <a:p>
            <a:pPr marL="0" marR="0" lvl="1" indent="45720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lang="en-US"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Excite them about the program</a:t>
            </a: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and show them the possibilities. </a:t>
            </a:r>
          </a:p>
          <a:p>
            <a:pPr marL="0" marR="0" lvl="1" indent="45720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Set the stage for units to embrace the New Member Coordinator position.</a:t>
            </a: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Use these instructor notes and the notes below to help you to prepare</a:t>
            </a: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a:t>
            </a: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5215291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10;&#10;Description generated with high confidence">
            <a:extLst>
              <a:ext uri="{FF2B5EF4-FFF2-40B4-BE49-F238E27FC236}">
                <a16:creationId xmlns:a16="http://schemas.microsoft.com/office/drawing/2014/main" id="{01F04EB1-BD63-479C-84D5-A10C7605DD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438239"/>
            <a:ext cx="5029200" cy="4770344"/>
          </a:xfrm>
          <a:prstGeom prst="rect">
            <a:avLst/>
          </a:prstGeom>
        </p:spPr>
      </p:pic>
      <p:sp>
        <p:nvSpPr>
          <p:cNvPr id="2" name="Slide Number Placeholder 1">
            <a:extLst>
              <a:ext uri="{FF2B5EF4-FFF2-40B4-BE49-F238E27FC236}">
                <a16:creationId xmlns:a16="http://schemas.microsoft.com/office/drawing/2014/main" id="{CD5B6531-BCB0-470C-BFB5-21AAB5D8DED4}"/>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10</a:t>
            </a:fld>
            <a:endParaRPr lang="en-US">
              <a:solidFill>
                <a:sysClr val="windowText" lastClr="000000"/>
              </a:solidFill>
            </a:endParaRPr>
          </a:p>
        </p:txBody>
      </p:sp>
      <p:sp>
        <p:nvSpPr>
          <p:cNvPr id="3" name="Rectangle 2">
            <a:extLst>
              <a:ext uri="{FF2B5EF4-FFF2-40B4-BE49-F238E27FC236}">
                <a16:creationId xmlns:a16="http://schemas.microsoft.com/office/drawing/2014/main" id="{D147D811-8265-4197-9B4E-FDD418103F00}"/>
              </a:ext>
            </a:extLst>
          </p:cNvPr>
          <p:cNvSpPr/>
          <p:nvPr/>
        </p:nvSpPr>
        <p:spPr>
          <a:xfrm>
            <a:off x="458999" y="1206582"/>
            <a:ext cx="4416595" cy="1015663"/>
          </a:xfrm>
          <a:prstGeom prst="rect">
            <a:avLst/>
          </a:prstGeom>
          <a:noFill/>
        </p:spPr>
        <p:txBody>
          <a:bodyPr wrap="none" lIns="91440" tIns="45720" rIns="91440" bIns="45720">
            <a:spAutoFit/>
          </a:bodyPr>
          <a:lstStyle/>
          <a:p>
            <a:pPr algn="ctr"/>
            <a:r>
              <a:rPr lang="en-US" sz="6000" b="0" cap="none" spc="0" dirty="0">
                <a:ln w="28575">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EXCITED?</a:t>
            </a:r>
          </a:p>
        </p:txBody>
      </p:sp>
      <p:sp>
        <p:nvSpPr>
          <p:cNvPr id="4" name="Rectangle 3">
            <a:extLst>
              <a:ext uri="{FF2B5EF4-FFF2-40B4-BE49-F238E27FC236}">
                <a16:creationId xmlns:a16="http://schemas.microsoft.com/office/drawing/2014/main" id="{C4017E6D-011E-4747-A5B8-004F69EAD514}"/>
              </a:ext>
            </a:extLst>
          </p:cNvPr>
          <p:cNvSpPr/>
          <p:nvPr/>
        </p:nvSpPr>
        <p:spPr>
          <a:xfrm>
            <a:off x="4013275" y="5208583"/>
            <a:ext cx="5399235" cy="1015663"/>
          </a:xfrm>
          <a:prstGeom prst="rect">
            <a:avLst/>
          </a:prstGeom>
          <a:noFill/>
        </p:spPr>
        <p:txBody>
          <a:bodyPr wrap="none" lIns="91440" tIns="45720" rIns="91440" bIns="45720">
            <a:spAutoFit/>
          </a:bodyPr>
          <a:lstStyle/>
          <a:p>
            <a:pPr algn="ctr"/>
            <a:r>
              <a:rPr lang="en-US" sz="6000" b="0" cap="none" spc="0" dirty="0">
                <a:ln w="28575">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CONFUSED?</a:t>
            </a:r>
          </a:p>
        </p:txBody>
      </p:sp>
      <p:pic>
        <p:nvPicPr>
          <p:cNvPr id="6" name="Picture 5">
            <a:extLst>
              <a:ext uri="{FF2B5EF4-FFF2-40B4-BE49-F238E27FC236}">
                <a16:creationId xmlns:a16="http://schemas.microsoft.com/office/drawing/2014/main" id="{5D14B8E4-5B59-4B41-8F20-CFDB1E5A07E8}"/>
              </a:ext>
            </a:extLst>
          </p:cNvPr>
          <p:cNvPicPr>
            <a:picLocks noChangeAspect="1"/>
          </p:cNvPicPr>
          <p:nvPr/>
        </p:nvPicPr>
        <p:blipFill>
          <a:blip r:embed="rId4"/>
          <a:stretch>
            <a:fillRect/>
          </a:stretch>
        </p:blipFill>
        <p:spPr>
          <a:xfrm>
            <a:off x="458999" y="3237259"/>
            <a:ext cx="3554276" cy="3535986"/>
          </a:xfrm>
          <a:prstGeom prst="rect">
            <a:avLst/>
          </a:prstGeom>
        </p:spPr>
      </p:pic>
    </p:spTree>
    <p:extLst>
      <p:ext uri="{BB962C8B-B14F-4D97-AF65-F5344CB8AC3E}">
        <p14:creationId xmlns:p14="http://schemas.microsoft.com/office/powerpoint/2010/main" val="4271138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CDD9B-8505-4239-83EA-EC5E62F29191}"/>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11</a:t>
            </a:fld>
            <a:endParaRPr lang="en-US">
              <a:solidFill>
                <a:sysClr val="windowText" lastClr="000000"/>
              </a:solidFill>
            </a:endParaRPr>
          </a:p>
        </p:txBody>
      </p:sp>
      <p:pic>
        <p:nvPicPr>
          <p:cNvPr id="3" name="Picture 2">
            <a:extLst>
              <a:ext uri="{FF2B5EF4-FFF2-40B4-BE49-F238E27FC236}">
                <a16:creationId xmlns:a16="http://schemas.microsoft.com/office/drawing/2014/main" id="{D53605FD-AB70-4178-B58F-DF3A7882BA7D}"/>
              </a:ext>
            </a:extLst>
          </p:cNvPr>
          <p:cNvPicPr>
            <a:picLocks noChangeAspect="1"/>
          </p:cNvPicPr>
          <p:nvPr/>
        </p:nvPicPr>
        <p:blipFill>
          <a:blip r:embed="rId3"/>
          <a:stretch>
            <a:fillRect/>
          </a:stretch>
        </p:blipFill>
        <p:spPr>
          <a:xfrm>
            <a:off x="2236213" y="2258385"/>
            <a:ext cx="7886957" cy="5225614"/>
          </a:xfrm>
          <a:prstGeom prst="rect">
            <a:avLst/>
          </a:prstGeom>
        </p:spPr>
      </p:pic>
      <p:sp>
        <p:nvSpPr>
          <p:cNvPr id="4" name="Rectangle 3">
            <a:extLst>
              <a:ext uri="{FF2B5EF4-FFF2-40B4-BE49-F238E27FC236}">
                <a16:creationId xmlns:a16="http://schemas.microsoft.com/office/drawing/2014/main" id="{AEF775D0-A558-41D3-9E44-9F92F53EB0C5}"/>
              </a:ext>
            </a:extLst>
          </p:cNvPr>
          <p:cNvSpPr/>
          <p:nvPr/>
        </p:nvSpPr>
        <p:spPr>
          <a:xfrm>
            <a:off x="258230" y="592885"/>
            <a:ext cx="8319245" cy="2308324"/>
          </a:xfrm>
          <a:prstGeom prst="rect">
            <a:avLst/>
          </a:prstGeom>
          <a:noFill/>
        </p:spPr>
        <p:txBody>
          <a:bodyPr wrap="square" lIns="91440" tIns="45720" rIns="91440" bIns="45720">
            <a:spAutoFit/>
          </a:bodyPr>
          <a:lstStyle/>
          <a:p>
            <a:r>
              <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NEW </a:t>
            </a:r>
            <a:r>
              <a:rPr lang="en-US" sz="480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FAMILIES </a:t>
            </a:r>
            <a:r>
              <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OFTEN HAVE QUESTIONS and</a:t>
            </a:r>
          </a:p>
          <a:p>
            <a:r>
              <a:rPr lang="en-US" sz="480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CONCERNS</a:t>
            </a:r>
            <a:endPar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4177067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508EC08-9F33-4F86-BD37-0C60E2BBBA1C}"/>
              </a:ext>
            </a:extLst>
          </p:cNvPr>
          <p:cNvSpPr/>
          <p:nvPr/>
        </p:nvSpPr>
        <p:spPr>
          <a:xfrm>
            <a:off x="4161865" y="266483"/>
            <a:ext cx="2060232" cy="2541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2" name="Slide Number Placeholder 1">
            <a:extLst>
              <a:ext uri="{FF2B5EF4-FFF2-40B4-BE49-F238E27FC236}">
                <a16:creationId xmlns:a16="http://schemas.microsoft.com/office/drawing/2014/main" id="{4280430F-C06F-4208-87B0-5EBC78B01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rgbClr val="000000"/>
                </a:solidFill>
                <a:effectLst/>
                <a:uLnTx/>
                <a:uFillTx/>
                <a:latin typeface="Calibri"/>
                <a:ea typeface="+mj-ea"/>
                <a:cs typeface="+mj-cs"/>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0" cap="none" spc="0" normalizeH="0" baseline="0" noProof="0">
              <a:ln>
                <a:noFill/>
              </a:ln>
              <a:solidFill>
                <a:srgbClr val="000000"/>
              </a:solidFill>
              <a:effectLst/>
              <a:uLnTx/>
              <a:uFillTx/>
              <a:latin typeface="Calibri"/>
              <a:ea typeface="+mj-ea"/>
              <a:cs typeface="+mj-cs"/>
              <a:sym typeface="Calibri"/>
            </a:endParaRPr>
          </a:p>
        </p:txBody>
      </p:sp>
      <p:pic>
        <p:nvPicPr>
          <p:cNvPr id="5" name="Picture 4">
            <a:extLst>
              <a:ext uri="{FF2B5EF4-FFF2-40B4-BE49-F238E27FC236}">
                <a16:creationId xmlns:a16="http://schemas.microsoft.com/office/drawing/2014/main" id="{C85C1428-B812-4B7C-88F2-9BB38C88CE30}"/>
              </a:ext>
            </a:extLst>
          </p:cNvPr>
          <p:cNvPicPr>
            <a:picLocks noChangeAspect="1"/>
          </p:cNvPicPr>
          <p:nvPr/>
        </p:nvPicPr>
        <p:blipFill>
          <a:blip r:embed="rId3"/>
          <a:stretch>
            <a:fillRect/>
          </a:stretch>
        </p:blipFill>
        <p:spPr>
          <a:xfrm>
            <a:off x="-8373443" y="-15834126"/>
            <a:ext cx="15300748" cy="11230750"/>
          </a:xfrm>
          <a:prstGeom prst="rect">
            <a:avLst/>
          </a:prstGeom>
        </p:spPr>
      </p:pic>
      <p:pic>
        <p:nvPicPr>
          <p:cNvPr id="10" name="Picture 9">
            <a:extLst>
              <a:ext uri="{FF2B5EF4-FFF2-40B4-BE49-F238E27FC236}">
                <a16:creationId xmlns:a16="http://schemas.microsoft.com/office/drawing/2014/main" id="{5F1E4524-2CB7-4B6B-903C-01ABA4141B4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3959" b="95856" l="1194" r="99860">
                        <a14:foregroundMark x1="10674" y1="19302" x2="1264" y2="14177"/>
                        <a14:foregroundMark x1="38764" y1="90403" x2="42626" y2="96183"/>
                        <a14:foregroundMark x1="42626" y1="96183" x2="47963" y2="96183"/>
                        <a14:foregroundMark x1="47963" y1="96183" x2="58778" y2="95202"/>
                        <a14:foregroundMark x1="58778" y1="95202" x2="62921" y2="95965"/>
                        <a14:foregroundMark x1="89045" y1="18975" x2="99860" y2="17230"/>
                        <a14:foregroundMark x1="1826" y1="28026" x2="18539" y2="36968"/>
                        <a14:foregroundMark x1="18539" y1="36968" x2="20716" y2="44929"/>
                        <a14:foregroundMark x1="20716" y1="44929" x2="22331" y2="83751"/>
                        <a14:foregroundMark x1="22331" y1="83751" x2="16503" y2="86914"/>
                        <a14:foregroundMark x1="16503" y1="86914" x2="11657" y2="86369"/>
                        <a14:foregroundMark x1="11657" y1="86369" x2="8216" y2="76990"/>
                        <a14:foregroundMark x1="8216" y1="76990" x2="5618" y2="41549"/>
                        <a14:foregroundMark x1="5618" y1="41549" x2="5829" y2="36968"/>
                        <a14:foregroundMark x1="20576" y1="31843" x2="26545" y2="35442"/>
                        <a14:foregroundMark x1="26545" y1="35442" x2="30829" y2="42639"/>
                        <a14:foregroundMark x1="30829" y1="42639" x2="33076" y2="72083"/>
                        <a14:foregroundMark x1="33076" y1="72083" x2="30126" y2="88877"/>
                        <a14:foregroundMark x1="30126" y1="88877" x2="29565" y2="90403"/>
                        <a14:foregroundMark x1="93329" y1="28026" x2="78020" y2="35878"/>
                        <a14:foregroundMark x1="78020" y1="35878" x2="73034" y2="46020"/>
                        <a14:foregroundMark x1="73034" y1="46020" x2="71980" y2="61505"/>
                        <a14:foregroundMark x1="71980" y1="61505" x2="76475" y2="80589"/>
                        <a14:foregroundMark x1="76475" y1="80589" x2="82374" y2="86478"/>
                        <a14:foregroundMark x1="90941" y1="42639" x2="94031" y2="66412"/>
                        <a14:foregroundMark x1="94031" y1="66412" x2="91011" y2="78953"/>
                        <a14:foregroundMark x1="91011" y1="78953" x2="77809" y2="84515"/>
                        <a14:foregroundMark x1="68890" y1="43402" x2="65309" y2="55507"/>
                        <a14:foregroundMark x1="65309" y1="55507" x2="65941" y2="76663"/>
                        <a14:foregroundMark x1="65941" y1="76663" x2="68118" y2="86478"/>
                        <a14:foregroundMark x1="68118" y1="86478" x2="73174" y2="90949"/>
                        <a14:foregroundMark x1="73174" y1="90949" x2="80758" y2="92694"/>
                        <a14:foregroundMark x1="80758" y1="92694" x2="91292" y2="88550"/>
                        <a14:foregroundMark x1="91292" y1="88550" x2="96278" y2="88877"/>
                        <a14:foregroundMark x1="96278" y1="88877" x2="96278" y2="89095"/>
                      </a14:backgroundRemoval>
                    </a14:imgEffect>
                  </a14:imgLayer>
                </a14:imgProps>
              </a:ext>
              <a:ext uri="{28A0092B-C50C-407E-A947-70E740481C1C}">
                <a14:useLocalDpi xmlns:a14="http://schemas.microsoft.com/office/drawing/2010/main"/>
              </a:ext>
            </a:extLst>
          </a:blip>
          <a:srcRect t="4461"/>
          <a:stretch/>
        </p:blipFill>
        <p:spPr>
          <a:xfrm>
            <a:off x="0" y="1622323"/>
            <a:ext cx="10058400" cy="5945588"/>
          </a:xfrm>
          <a:prstGeom prst="rect">
            <a:avLst/>
          </a:prstGeom>
        </p:spPr>
      </p:pic>
      <p:sp>
        <p:nvSpPr>
          <p:cNvPr id="9" name="Rectangle 8">
            <a:extLst>
              <a:ext uri="{FF2B5EF4-FFF2-40B4-BE49-F238E27FC236}">
                <a16:creationId xmlns:a16="http://schemas.microsoft.com/office/drawing/2014/main" id="{46F53E6C-4CB4-46A8-83EA-E38E63314B39}"/>
              </a:ext>
            </a:extLst>
          </p:cNvPr>
          <p:cNvSpPr/>
          <p:nvPr/>
        </p:nvSpPr>
        <p:spPr>
          <a:xfrm rot="1152098">
            <a:off x="-825638" y="2929579"/>
            <a:ext cx="6207552" cy="964497"/>
          </a:xfrm>
          <a:prstGeom prst="rect">
            <a:avLst/>
          </a:prstGeom>
          <a:noFill/>
        </p:spPr>
        <p:txBody>
          <a:bodyPr wrap="none" lIns="91440" tIns="45720" rIns="91440" bIns="45720">
            <a:prstTxWarp prst="textArchUp">
              <a:avLst>
                <a:gd name="adj" fmla="val 10775882"/>
              </a:avLst>
            </a:prstTxWarp>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Eras Bold ITC" panose="020B0907030504020204" pitchFamily="34" charset="0"/>
                <a:ea typeface="+mj-ea"/>
                <a:cs typeface="+mj-cs"/>
                <a:sym typeface="Calibri"/>
              </a:rPr>
              <a:t>NOT SO SURE …</a:t>
            </a:r>
          </a:p>
        </p:txBody>
      </p:sp>
      <p:sp>
        <p:nvSpPr>
          <p:cNvPr id="15" name="Rectangle 14">
            <a:extLst>
              <a:ext uri="{FF2B5EF4-FFF2-40B4-BE49-F238E27FC236}">
                <a16:creationId xmlns:a16="http://schemas.microsoft.com/office/drawing/2014/main" id="{3FA4B288-7DF0-413C-AFD5-73DFAEC3EBCD}"/>
              </a:ext>
            </a:extLst>
          </p:cNvPr>
          <p:cNvSpPr/>
          <p:nvPr/>
        </p:nvSpPr>
        <p:spPr>
          <a:xfrm>
            <a:off x="4846806" y="1177293"/>
            <a:ext cx="747170" cy="16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8" name="Rectangle 7">
            <a:extLst>
              <a:ext uri="{FF2B5EF4-FFF2-40B4-BE49-F238E27FC236}">
                <a16:creationId xmlns:a16="http://schemas.microsoft.com/office/drawing/2014/main" id="{30E67B71-6126-440B-A021-48ED79E046F8}"/>
              </a:ext>
            </a:extLst>
          </p:cNvPr>
          <p:cNvSpPr/>
          <p:nvPr/>
        </p:nvSpPr>
        <p:spPr>
          <a:xfrm rot="20365632">
            <a:off x="4610676" y="3049224"/>
            <a:ext cx="5786150" cy="797594"/>
          </a:xfrm>
          <a:prstGeom prst="rect">
            <a:avLst/>
          </a:prstGeom>
          <a:noFill/>
        </p:spPr>
        <p:txBody>
          <a:bodyPr wrap="none" lIns="91440" tIns="45720" rIns="91440" bIns="45720">
            <a:prstTxWarp prst="textArchUp">
              <a:avLst>
                <a:gd name="adj" fmla="val 10168211"/>
              </a:avLst>
            </a:prstTxWarp>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Eras Bold ITC" panose="020B0907030504020204" pitchFamily="34" charset="0"/>
                <a:ea typeface="+mj-ea"/>
                <a:cs typeface="+mj-cs"/>
                <a:sym typeface="Calibri"/>
              </a:rPr>
              <a:t>… LOVING IT!</a:t>
            </a:r>
          </a:p>
        </p:txBody>
      </p:sp>
      <p:sp>
        <p:nvSpPr>
          <p:cNvPr id="7" name="Rectangle 6">
            <a:extLst>
              <a:ext uri="{FF2B5EF4-FFF2-40B4-BE49-F238E27FC236}">
                <a16:creationId xmlns:a16="http://schemas.microsoft.com/office/drawing/2014/main" id="{0F343510-DBE1-4DB3-99A5-BFE43AAC0EF8}"/>
              </a:ext>
            </a:extLst>
          </p:cNvPr>
          <p:cNvSpPr/>
          <p:nvPr/>
        </p:nvSpPr>
        <p:spPr>
          <a:xfrm>
            <a:off x="639213" y="204489"/>
            <a:ext cx="8779974" cy="2862322"/>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WHAT MAKES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THE DIFFERENCE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IN THE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FIRST FEW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WEEKS?</a:t>
            </a:r>
          </a:p>
        </p:txBody>
      </p:sp>
    </p:spTree>
    <p:extLst>
      <p:ext uri="{BB962C8B-B14F-4D97-AF65-F5344CB8AC3E}">
        <p14:creationId xmlns:p14="http://schemas.microsoft.com/office/powerpoint/2010/main" val="25508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572F6-C9F2-4250-8794-584A8B16DAC0}"/>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5" name="TextBox 4">
            <a:extLst>
              <a:ext uri="{FF2B5EF4-FFF2-40B4-BE49-F238E27FC236}">
                <a16:creationId xmlns:a16="http://schemas.microsoft.com/office/drawing/2014/main" id="{DDE55F90-E23A-4363-A5E7-BA5F1CBA1969}"/>
              </a:ext>
            </a:extLst>
          </p:cNvPr>
          <p:cNvSpPr txBox="1"/>
          <p:nvPr/>
        </p:nvSpPr>
        <p:spPr>
          <a:xfrm>
            <a:off x="-4170829" y="-239494"/>
            <a:ext cx="3227294" cy="815608"/>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600"/>
              </a:spcAft>
              <a:buClrTx/>
              <a:buSzTx/>
              <a:buFontTx/>
              <a:buNone/>
              <a:tabLst/>
              <a:defRPr/>
            </a:pPr>
            <a:endParaRPr kumimoji="0" lang="en-US" sz="2400" b="0" i="0" u="none" strike="noStrike" kern="0" cap="none" spc="0" normalizeH="0" baseline="0" noProof="0" dirty="0">
              <a:ln>
                <a:noFill/>
              </a:ln>
              <a:solidFill>
                <a:srgbClr val="C00000"/>
              </a:solidFill>
              <a:effectLst/>
              <a:uLnTx/>
              <a:uFillTx/>
              <a:latin typeface="Calibri"/>
              <a:ea typeface="+mj-ea"/>
              <a:cs typeface="+mj-cs"/>
              <a:sym typeface="Calibri"/>
            </a:endParaRPr>
          </a:p>
          <a:p>
            <a:pPr marL="0" marR="0" lvl="0" indent="0" algn="l" defTabSz="914400" rtl="0" eaLnBrk="1" fontAlgn="auto" latinLnBrk="0" hangingPunct="0">
              <a:lnSpc>
                <a:spcPct val="100000"/>
              </a:lnSpc>
              <a:spcBef>
                <a:spcPts val="0"/>
              </a:spcBef>
              <a:spcAft>
                <a:spcPts val="60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17DFDD2C-3D4C-4AA2-A832-E707C25E5789}"/>
              </a:ext>
            </a:extLst>
          </p:cNvPr>
          <p:cNvPicPr>
            <a:picLocks noChangeAspect="1"/>
          </p:cNvPicPr>
          <p:nvPr/>
        </p:nvPicPr>
        <p:blipFill>
          <a:blip r:embed="rId3"/>
          <a:stretch>
            <a:fillRect/>
          </a:stretch>
        </p:blipFill>
        <p:spPr>
          <a:xfrm>
            <a:off x="0" y="263137"/>
            <a:ext cx="10058400" cy="6555641"/>
          </a:xfrm>
          <a:prstGeom prst="rect">
            <a:avLst/>
          </a:prstGeom>
        </p:spPr>
      </p:pic>
      <p:sp>
        <p:nvSpPr>
          <p:cNvPr id="11" name="Oval 10">
            <a:extLst>
              <a:ext uri="{FF2B5EF4-FFF2-40B4-BE49-F238E27FC236}">
                <a16:creationId xmlns:a16="http://schemas.microsoft.com/office/drawing/2014/main" id="{5EF415E2-F08D-4036-9ED0-76E87EEB17A9}"/>
              </a:ext>
            </a:extLst>
          </p:cNvPr>
          <p:cNvSpPr/>
          <p:nvPr/>
        </p:nvSpPr>
        <p:spPr>
          <a:xfrm>
            <a:off x="296957" y="2150318"/>
            <a:ext cx="2738717" cy="2653384"/>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7" name="AutoShape 2" descr="data:image/png;base64,%20iVBORw0KGgoAAAANSUhEUgAAAL8AAAC/CAYAAAHY7T2QAAAAAXNSR0IArs4c6QAAAARnQU1BAACxjwv8YQUAAAAJcEhZcwAADsMAAA7DAcdvqGQAAH6ySURBVHhe7X0HfBXF9v+Z2b0lvd0WOgKKiKJiAwsKScBesdFEmr33p/L0+WxPn73QpVhR0WeDJIBYESsKKEpvyS3p7Zbdmf85ezchIR0Cht8/Xz7h7s7Ozs6cOXPKVGh3KPBkSfNy/wG/wMzLtgXlvsCZ+e/C/VEKf/qwK+m33DPCSNyXnnEL/TYHbv42CztYXqdfC4u+YgPlGeOiLeB3ZV1gXkJt8hS5M8abl42i0RJs7j7Ebl4C57DIvKQKroFgfLZ5Cdu6nBRjXtZBvQ9QRVZ0Gdq559YVQbov9Awvx0R3GQ8REqQwL/FGrivyZIXpstuOlVU7089x7MnGddiNXT1Xgq6ZdyZUK8hZY4x4bMICKWeNZnDV7K7w2tXbjbCr5+M7xjd2g6sg54wz3qkpgYSpXM4ex6QU13ROjt2dCy0MbNws495InCDEMvoxwmsl3ik5FqQON1DiEoaoFFZTAp9jxDGuwOKf6ZqNf02C0I3welCsUC/HNWAg515tpImkGpGWn724pgTOwImr6Zdo6P10Qa5k+mmHpScbzwjv3jgUTjvMA3/8+xw443APfHhLpvkEoI87CSRjw3yfvfE1vY/FZan5oVx6VlMCArFgan62EVbiGa4l5S9RYexMfJfBaYe6YfhRXeG+11fCPy8/Hlb+5YUla3ZhPWNy8yYyjB/C+DZ6lz6Cua+Tdg0CnqzVe3ICTF2uRn76Q8pgSPr5ccavtmajhHOmxZoxDNB7Affwz6g+zaD6bOrIzx5QhxUJmzfOvODzreZNFJkf/QGQonxu3hrA0oQd3iVnMnio5v16HyA48nMUnztzgnkLSKJxl5/YC+UDVjABf0cP7gOMs+OjAVTyjCcc3hyDRC1CZfqZWNyMCrou9GTqxJJFFUH538VrZFVYk3SPdRah5wFPZmF5elQI7okGS0Aok9qfDm9uHF2nZV26DhvKjpQ4O7ttRH8WY1WRH8UmDN9Az7HEqUFdr6LrVsHvztpiXjYJvyfjJ/Oy9YhyRubWPTkrGp6xjVgbmYJ9snq7PO/FzxskU4uBdWHIn4A76wcjoAVotA4agtTZJPrVmHzWCNgfCDjPyDIvO1AfxDl7clObocw11G1eQmnq0H7mZbNoMRfp3JJvXpIsWmtetQ1QhE81L2uAjW+GebnvKG1AkDUU9vcDLbhRKAYqzVsUdsNPr801ZFwFPCNqKtiQR+mZF5q3eJ9ZhqS7ybw1UEdvsnGzMbG6JZd6+GhYcO1qGDvjBAbsQ2DyCzl30mXGw7Gv9mLMYojs3UBJ3mOrAg9FtVoNF1FujAdCvmMGGWCK9Rd21WwB8yatAovdU504Gz+nol7iQr6LaVgKpn1bY/PUfABFrk5flQqskHpdlYzKFpXmLCm1CCY8z9BmaHzVUfjRd2Q5pqGhbjY0HaHmA1h8RaSfLSuXvPcSLJiEFp7+L/MRyLAGdpXDdw+eDT//8yxIsKJpGN5tmCXHqsY7FbnvX6VjGqjDLeaj3XXg6zTsMoumhCKCfRevsl2x+YsZjJr5HlPZRTIYgayB3cFfUgURzGk3VyJ8umozMBt+KBj+At6+dkgZsm28RUn1RUJHcA2ynP7cB82kd6NR1wjJIgpLZNkNT8iy6x6ToqhUGkZvA9hTVtURFWTV+T1ZX5m3NWACSVq7Xui6Afu0wJ35+54WXcPmXW2Mm7UMI52RGmeDLXwnWdbQSesE5SGN6t4P8652mTEbRKPCrrqogc/eTPnm4YteKqwIQUJxKiSUOqKJR9hRgew3fbXjNoRGP4BE+It+HSMurxg89YPrMYWbiVMMDgM+nlnhV2fWZQY7ok/RerMl2Knlwow4CEa+2KCl0WQdlKcPl0EpS/AyUTK5yJmXczGFI7fNwK9PwL8SK+PJiXmLsd1Qa0Q7f29R4N5N54r9JaqpMpuq0P+b8LsyGvEm2waNNoO2ANoKOzkCJYjhx+wP7LcCoFNFaqckL3+HTQL7nlqU+aj9owK9R6S60Vvld2UaPhg2njvKzK6ydg3SiF7PsBHmLchOZ9dk2u8ZclyjGrM9gDJX6Bp6lHlrYE/ztbjb2SltKcrarA0EMaO6Lh5J9S371QwyENmjRyV52ydFQmdjG+t0aC1apHp8nowPLKCcL9Cy5PgK2peGbYxqDMJSnx0R4tk4xfJrAqq06Bu7QdTmtlBKytYVxWaQAdKvEU07VShwrp2pd4WwoPQympZoCES/o0nxjdObc3L0jYbRaAEwgxyShnQD6S9lpesKzeAGIfuNtBYEij50+HLPNIOimDwtCYLqd2ibfI0JLoX5k94wn5DrtQBNkSnp3pwmRayELjGQ1MsNJa7tDBbW0ykNFqDEM1wmXXF1LBSWL8AUwpee1OvyL//YBflo8zYKxn3ytfFRD3fMrCHA5Q0gxQ8wb/ITcMnbMRBbciteP2o8R7AxM/8Cznqbt/XgToqB0w71wDvfb3oT82ADterGok8/3pmSv6ROnusVYItjeHqCKndVm65s7MyZoFgnEC2k0BqvsmooFpCzxzK0ZO8BLdINXr/mOgqu7oxm4+eiy7JHp/UeIPZkNHjAFcA0PpXzJpxN4ahb9BiNnRAXyP6R7gn1GnFsbI1nacC3+K0f5JyxLNrDLWajAf9ZWnzjPYoyFALPTW/IGVef/JhcMOXabzd4ydKT00YfB24Ml+HG+qLRZ0CzPTnW8jl6l7OwNhkRoij7rdfMxwZCNl7jkxEaJKghqxU4OnVn9mq6FhKqHN5sw9FDp2Slc/gV6E6pT4KOaVF3sgny3046vBNURjT4daMfmAUpaEJGdDimlxMSY6yw4tcdhsu1G5gNxYrOY+ipguy3Bqbl5QylUPTTw5yBhZyhQJezOzMtsqPFTg1pzZDUtzm8Od3pnjob0VzukpafsztX1Rgz/ZwYm/WjqsowRO44DdR+h4BER1T75lfQ12wE5YhDQD15ADBNgL5hO6iPLQU7FiQY0m6C+RNfMFOpQaE7K4iSSOC3o0RzZ6y1MKVf8h783xKwUrRh6K8YG7YZ1jjGzJhJ7EI+KPXJkx9K/fPki9I9+aMEdtWs5eYbjQINQVFmfhf9mfpEM9GcIpOJeUsY/WHpG487dvpy6k9gnE+4550fgKUkmg/qgiUnwNRFP2OqcLrR/zB2xm/mo3pAVlESot/Fiq8vPqvR6iohd6kKda4jP6c2E5Po/Pi4Q9LO/oF4X+FwVNdU+OmmIVDoGgapBZ/DgKeXwtqdRUYnyaBD3fDtJv8qeG3CiebbBtAArLRzNSYu77MW56vVBaBxivKIPkFV5H9Q1qUSX6nAtRK1OJEG/6gPi6yHd288PTJy2tdmJwuDxy/s9/ndi9adziIhgWJR+QEGWvq408p1BsYoCjJWECxwo01nM+Ib0OhthlLPCGc9i3LsDGOErAZjZ71rXtXFVdOfMq+iGDtzsXlloAj5Pc+d2dO83b8gGwdF6kbztgb+9Ky+5mWD8KaPOMW8rIHfM+y3agv1L18Zim0pX/n8z+aFBmKfqwopFmdl8nnkmv4gLfeyiPyBWUVJQ8OKVHN6hPWVDFxM1f8Dkm1iCco1jg2LS80oUfSbGg/rHio37/4eEEULXMMHGdedsrq2pQ9wwIDu5AvRgmR+bAZ1oAOtxQ8wuabDfX+gzXzihlDgydzRw71lv3VqEfZrAVBKd0ZD5uCsAb8nswRdLx8abj+iJ1W3a6K9AwW+Ulvu07VIHdGwibqP2C81UOkZoekgcsxbdE3k/Eob0EhD+0ex58wGuw/JMfG5h51j3rYZ2rwGGIjv9Yi41ryFwpSBSfQbFJELLUz9yAhsr0Bf9p7afaH+tIxOBe4h/c1bo58URetj5m2boG1rgMFjlXqkpnNX4dwppFpzzzWejpHuMW/bBG1WAHQH70TPDDy+pTV+bojrA7EYmOko4v2f5quoGArcWf81g/YZbVYAhfEnq3R9uHlrwAbKEcBFzTw7gtRYb87YrebtPqNNChBIHdqZGN/tz8mOhkShA3Rjkg0wbw0k+xdvpI8WuM84Ihqyb2h1Adb0G2lOZdwNZlXfQ7lfbzYRB3GkBHaYeVuDCIjlkqlLzdsayIGtN/yadSnzXcOOTFasv1ZI3YhM/ffR0QHqjWCiQhUDEnTlt5AeGZzmW/qt8cAEjV7bGYc4mt1RC/6uGZ2sEWVnUA/3tnPr7zqTFkqRqEm/9BeL7xVB6LhOectrOnJbjaDnLFmESsnnypxrBtUBOuMfk4JqzF2knrXGRmLoHeqF8LuzlkytNXO2GgFX1ouUdiW+jwm03neXSccdIpOG9DBvm4TfndlwN8rYmY/h368weuZDZkgNAq7MOrN0GwPlQSad2mhXS8MlGzPtf0yxnotGjBnQCLCapRBLYd6EDDMkinFzwkxRLFKv6Alzr93CJi6QcqY5l7w2xs14m3HLpY1ODa8GjRUI/U85b2K99lSv6krThzgKlrwbwIx9IhksxKA3Tj/cY3L9HqBxLQbDjBll4+bsri2p3Sb18NvQo++O6P0ehLjy5RR21WxMnjeYefrWkL4ecCXGfIrt7R0p9Y+92W+9Xlpr2ls16hUgJGx+XcLhSNVzQOr/lVIWfb4u7xuVN8WGKGtAbIZR06Iyf96kF0HKbbB9Y2fjXovsHrnEgjKLrbD2uMKeoG/9vrNoo7ekYgtoMB3mTkRuYIdKJhuQdHtAwXxyXYkqpMrk75HCV4NqG6zVnlXVCJiqrkK2eMC45pY7YfZEY4o6E+JNbAf9YewM5CMsaDPQNAG+StkLszIJ4vQvKMzlzRmtNVDoemQl6VBvFGTi61KGqozYLZoURHHoY6qpMjQaFWqc4rWBNY78jjVqs9cs9qhGQ3mrVwP01OscGR+9M0Zm/pAzRyHh2EVoFsw/rkdak1mhWXxXnNgTdj53OYSmXYl/o2D7M5fB5ScdYjxrCgN7OjFHbD4S4HbKvN89fJv5qFHUIyeVUpf6Uibg6zjV8mAVNsB4poBXiYvtdnQmg2Q405EUd0tJZfgUDSlVG74Xr4TxM76Ej3/ZDv06J8NGH3V5MuicGgub8krgnGO7wbTxp0CXW96KvmBCQZ6/4Lie8O7KzaOgvCBX/LatRKvYECxD5RmDEigo9PskYx40BG9Kyqs7zFSvBiRoR6hMGeb0L51aqYutKiZgy/uMddvxblXBT++lyQ/nrgmUBY/TsFB7whFvhz/zKdMSft9VDKGwjn8abPaVGWxFYbT0Zk/omNa732/U5ZIFS72rctL5hhdCVvwmfbtCaL+kenPIh7gpCHrNJJJq1CuAI3/ZOqJrgSvjClBgUlLeYqzKzHeLnRnDQcC2wrjYM2DexBipixiJxsSeSI1DvjdmNUo4f2A3GHniIWBT8TNYEBqh3BNSoi6xVaTCaxNVP+NDVB1+8bmGX4Hf/IS+LZl4NNA50xjJceflLjFeag5o/xyyp3lA9yVpw+spEgIfO/NLGvNavb1Ahpd/L6teXigjX/4sRSQiRShsXFNYeNn3cuVGnzE/13X9/D/N1+tgo2uom75FIzhmkPHt6p7uFiPgHr6o2jlHaqz1uzMKjAeNYezMqTfO/0aWjX3QGJksv+UpKcqxBZWUy/KbnsSw42XpqPvlVdNXSBgz81XzrQZR4M7YhQ4S8l10TKHAlWmI0oZQj4Wq4fAuuVBI/SkqPTog/WJ0pca3bRDzJj704tI/QDm28QEay8kD4LUv/gKYP/EaM6hBpHlzO2GbiadvaxIWpflyTjMf1UOjBSA4vEvvtArNQ9Nq4gNL8szgBsGumoNaX0LMzVeYIfVhv/YSYKgpyYwwgxoFuZ6xkvV0ebMvMoMaRJMFICT4lnlpHpA010MW97/kRuNBLRgZQnFLDffHLQHMZH0JxWxWWPa7udIN/4x3Jk+r48D4nZl30a/oPcJG4jLGu6TZNU/NFqAazFxvqflLnjYCaoMyhbjwuB5w3NQPIS280rivjbTKr2DY45/BpSiVDNA7RSl19RCHfxg/GxaHjPsWoMUFIJBkoAn2tVe+EKRNs9Iy1TvPPNIwNVDKQNwzt5sz0XWIe+5OI4yeXT/scEMnSN0SDwsvrZm6ItPPicW2luhPOy/BDGoR6mniprATTW27tPnpWgiY4vRlTy/olDVYEexrLRh63DHi8nuYzWKYDEMGdIWdRZWgI6Vd8Tb47vc8YHZ8xlUo/GTeA5wr/wrpcKbbn73Ynz5sFJfKAiPdiOjsLMitWVHbHFpVA7FW0BQscwj0E+wKn0ZSQsXMIxkfdBR/fi9Y1SeRu8Wn950NK37fVb6xMAhbikLw3aaAfGXKaVOB2oaILEn1LX0EpcvVsQr/jNKwgWUBl3IYpS2Z0mwDr41W1QCBPljXIqRFJDN+Aan0xNQSkOS5csHE3YtfawHjoSZVspD/K4HpGyRUDIG5t9ZMBqyf9n5AZfpZ0ufONKq71bjxubpTvWgunYlCT+bjezMVs9Wl9TqHeFTFltfWlCKNq0QifZNOvTgTXbJCePe6mhmOTaFVbYDg9q/IR2PzffrgzvSB9UxLvyvDWN3ZEPyeYWvMyxqgXmCUlg5iVdIpF6X36OV84Z+jTnwdRr7oMaM0iVYXgJDmzb4YXfE77DKtgmYS0nQ0tF1KKCOc8y5mtHpQQDnCsG3cWSU+17Ct9G5h+nAhhP64Mz/3RKhM+l6i2MUyUfQDM1ci35WViQVYVZCeMX9bl0tiiI99nqz/mY9rgDXzGk2W2gxD7NiGpvk9Gd/53Fn1Rmx2FFXeDiPfqW93Hyj8iWYASRPztgYURhO/zdv2jYA76/uSWgseStzRpdTmbZtiv8lcmtwdlNp2VBPFNsaPTNyLKZN/O6hjuCF26kAH2hGK3I13vR8M2CtF3F6A+vMqhcdt8ruz7jaDDjocfJLZRJEr6wJFYYsi6O/RciH0+250eLNfNB8fNDgoW0CBK+tKztki6tXQhJhNHUgKYy8EXJltNvx/oHDQVQCa5NconL1O3TNhKc5z+3InBGXkBKoErJT/ooles8zrYMBBVQEo8/+jcP4KcjtE9MhgpzfnI6yQ2535S7+PSN7DQpUA/F6/e1iLXOn2gIOmAtAVWoRcfwd1ewVVrXP1lBIB8gz6Tc3/dGt83nYbKTXOlCvQnTK2h2vvOCiUMHpDNA7VRxr7teVQ/36Nd4QtoNLpy63Tr4MtpQArKxXjl2D83fvmtUO0+xYQ8GRRv1AfJPkucz+7Oq5pimqNKUjJ6mreGsB4NAr/I1ZCUplnuBRdLmlw08n2gHZbAdStRBO5sInGSZDfpnmzoxNeaqHYNewQmnkiuDw6GrIbGP84CeLjCNZESC+v3OU5xWk+aldolxVAHOupkLQQl8amljnycwabj+ogJMXRtFcCU1mDxHXk556Lj+fTLI8USPD5HKfWTL1tL2iXFVAYKSkhBwsr4FuXL3uYGVwPnKsDaQ8HHcQJZlA9pPmyx2IlvluFseIscbtouaH5qF2g3VUAWju/oOy2oKjf4WyE82sgmZsUAlpGdeZk7wmnL3skVuavQawsi4Rmp7kdSLSrCihwZEzkjA9Q0TjjVbFHmsGNAs3+geZlsyNQKMYGoFWko7PmDHgyjbmI7QFtaobS4qqCGDEQBfcFmPR5mHi3OKZykuVVUtOlZAGk2nImtdxwhH+zq2fRhuN+/NGY+0fz4HsWlYXCKHp0IZ5w+HKaXdsR8GTswqpKp03DaXc1M7hReN3DbrQx9Xmagl4kNHe6N8fYvG75kCFq77WWnrEqOxo/n4UtKwu47GQHRSWnr0JGsAjMixbBJ/itd6FSXZVc8kmRkeg+Yp8qgObN8xDMtyvqUGrelJjhpUoRwAyvE1JsQXGyBT+TAEykYFg6RurNJetm4cxCM1dJhFixIVYJLYRerjHy3dJBZ9qoK4RpxDAFgjLYIzV/ed3NnxsA+ghBzJNNCKiKVXhM7XxrQmrAJI19YTpyKyZdqXO5g+vKoYyJQ5B5DlOBu6g2jHxjRYakvlYV4rxk39JNlH5r0eoKwA+zQlfmrBhFGa+TlSKliAj2stO3pN7Ep5bgHRipDHUX3sVBuRsLmCRA/Eriwnzc5kAP+RPO4CzMeiW2tGle5657+q9b1/gONU3An57xMJf8PiujnTPQQxdiUao3+xIkavPzsk20vAJoNlhYQSKzFq2BaBYSvJjN1WAV38OsSV4zFLYmnZ3SvanmPW6OHSrjIhBXuYNJ4QFjjyNOPRRYFgZSRsbD3Ml1dvCpjaKkIckpJbV2x7pxfiIUh9GKEscBZ52RCeo4ensFTeRBKPQCLLyh2ckFLa4A6uByepdeCeNmnIyZHABCHMZA6Y5NlmzrNBQfvbSIjmodKYHNudWgfaC00Fto1CMBxxuz8epg9MynUNKMxYqjrTdQ9AtUK+wJWDApuhfImJnHMHvsTzJYdirMn1JvG9ZaYDB25uNMsdzV3L5SDcGYoigkqMZOSXIXmrg0b7EYQzeBYGtRmv4F8yZ85vNkfohW3AVIiSYrtEWU8rszZ3DGJjIpw6nUHTBu+lUM1DnGfDHKEMpR47etwHhE6toAmD/pdzNkN8a+gh6xZR4ScKjUIpNh/sSaXanZmJlVks7DmDvRODKkDkbP64la5yckXtv1DRGjoR4wfokMWugumD/5P7QlD4bFoHhe6fLmNDk/utkKoP2lE7WkSrJkdMYucOYt+dB8BHDV7CVMtdF8N7yJVoSMoDjlJBHbAChZpKZdikSmhUe7MXZWJQqboJw3MdUMMcDGzVgoQbkEzEMuDIye2R8NsR8xj/s8XcdgMZo2SuWzUHJUAfgXqdoo507ogzdGFKyA/igFjAWw5SqkdduR3eiefM3Sqcgx4hihip/QXqm/gVMN0EAbPfN69IhSUK4fdlpfz6W7SoKW/OIqqAg1vcKkRcACoxW7Cgv7HVOUGyWaMD2dsc9vLqiYBgKtXEUn2xW/rYxCdXgDmvvfI7XysZWcuzdiZk/E2VRIT46FLqnxsHqb/+PC8vB3mKlisEemwfQpDRaQNmPDuiGH8qy0/JzPzOB6aLYC6OgVxagAiDjys+tx0S7PCKcqxbkub/Zs2jAdiTQJtcCh+Kgncp0HuGqhLciJU1iTq85aBtreDlDX2GOtcPJhbji+pxNWbfLD1+vzIVSF30HZ3CbfoVaN9cpU5DmUhxiEipv9idfr0Z95E3VPTqE760YWDM2vo9RNtFkF1BZBmtSR0Es/DqSekCiZx2huoAY3oThIzE9LTnB7QzYmwyxkU7UumRfMB4vtIkM8SVTOxtKm6CstARF67Kl94NLje8KwI9LBblGhoDwIn/66A5aty4MVSPCd+aVwxtFdYNnq7dA9Pdk4xWZYv05w5lFdICXOBlVhDZau2wVvfbcZXv96Q+srhuQ7bexIv5Gq75Zt3XH6kb99Z5XMKh3cJguU4mKsqF1CpPTjIsTUeKYkb/2wpLTT8EPRp/iDuhlkSCSnFuU2unlGi3KESjgblTDNe65AJ8lYDEdyDgXPl8jXhlIjEYXC4KpUX0796cdjZ36E1t3pGFdYVCWRPhrSmjaVJa14enMyZDz5GRzTPQ2NCwZbC8rggoE9YNLsr6B/lxRY+Sc6siST0Qo/pa8HftgSgLevOwOmf74eBvd2GfG3F1bCp7dlAbti+h77ONaHVTUsG2xgtG5DlKOLsw4O6XMyPHRGHTnmd2ZdyxT5IrVpusfYBRauDk7a9ZmxgMnvHl7AmaQBoT8d3pwGF0hVw0igOTi8yWfSZxBx2LR20oXQKrYmcEsyavpXhS7GxoCqhBiraYp+V8Z5NEGR5vZV5Lx7TuGnb/5LzJ2YFFKsTnRYRnZLjXubzlxyJdobbhek3BAllREoD2oQQO7/7Ned2ApCkBpvwxahwH+uRPNd5fD82JOMMwo6p8TC1kA5LP99FwTKSP/oUEpiqQk4EuyQcUQnGDe415ZQODgqVKF3Ft23KqVL3phUnvPe8QXTHotUekZIIrr5CkiLLELvm2PZr8DqnxXH1bRyqRgrjAOuzDVEfFqrt6VLYdProxAtbpN0LlSB69tSTDeOSRZZ7Q3GngEr6mm4PHemK4Ep3hBqY5TGVZGIPNZZkP2H+bguxk0/GqRyGzaM4UyxuUhckbgl2tMOpeVzxsPveSWQh8qcnpEIESiajOdYa+RvVF+TzK6+5jXxGHTBSumSGgeuKfNojwXjuWHFKHgdCZdhQC6m9BzMn7Aimqm6oE1UrBZlPbbHeFq9WaaJPm5/9h6HgESBOqEKpQJylJSbvYW24yDaz9UUWlwB1UCOvgNf+g9dayDWuvJza2rZ7xl2vAXUVVRG1BePOL25ret1HDdzGFLnbaRbGlo9sADFySWb/oLIslUQ99QtUJB6OjiC30HFXc+SVQRxT2JY/GBIK/kSKu5+DhWmgvFug4D9REgrWgEVNz8F1gvPgLkp6TB51pfGVptYLUHQtCmwYPI886stAh0Ho3K2AFkE6SsuS/Pm1hysglLhA6zz8426FfBSii/7huiT5tEiEVQbqAOeSsnPVoQQH1nMOf8Bd6a/MD3jlFhmXWX4C1L/b6uJT5g7cSna8A75GtrxlkTXS8v+BNuoESDLzS2hSSGSwEIONv5qwui3OoyeR2W9rAqB9YLT4ZXPkWFZeIB8bQKD166OaS3xCU5f9uthEOiAoq7g6tv+LsOOx3JvMdZFEPElfJman6S2hviEVlcAATMhHL7c82ifaqnLS2O44pCSfxmktSKovhze3NvNqHuHsTNmMajyffv7TshZsxPiXrknKltaAxRBcbMfhPd+2AI/b8hD8RWzmo2Zscp8uldw5+fMRbkfDqPDyTVlVSxTukck3EQbL6d5s09ravfcxrBXFVAbaf6chXF5ixl1IesghyAD/uV1ZjW66XiTGDNjGa17ZYxfTVtioAcLI19aBjw1yTRjWwGsMB4fC1PmfGWIHqMCOT/eWGY6esb3MPIds+m0HDvhnFj0OfOR/llIdE6HFrm92fU2lm4N9rkCasOVn/MFml19ayspUsp+d0aDSqsG46dfwq56jfZ1PoO6M6oh0VQtfmU0sMunwZqQhIQFj6DibNqzleEIJH7wFKwsDgO77FUIvDQ66rxVAysCK+Q4FluuoXl8nxnaIApcmd8Xuc+v6f3tDB9XOnzZ3fEvh/S9GbxPaNMKaAgqg6/QJOuFfkPjpw7OmfyutIasyLM1px6RH+B/dTSkXPu6scr1qH8sguPXVgJDrlaO6AUQ3KMLvzIEyvFHAEuIg/5f+eDkf30ELMYKcZPnQtn0sUZ61UBLpUpWRpJh3sRG55Ei8W/jnB8XYRXGqU37C622glqDbV2yUh06L6BpISbKND2pk9u/sMF+cnT4hqbpejEfcnGPpQ9d8M6Di35SvtlgjBrWYOKQw+C8Y7qhiSnh7AHdQPvxd1AHHg7vfL8ZLKiEc9fugleW1e1EPaa7Ax695NglIx5fnCMXL3jbZ7Wd6M7Pfs98XA9oy/vQ5DWmutjQ9KyMyE6uZrYM2Fvs1wqg9d0pEOsn5Yz6gZTWCTQESKMnaFcjS8pybMgxFsZtNLpGbdrCoCwUgTOcwy/nLMayCqh31QR5t5/dMRwSr5pttAoCiZfqLgbi8sCMcTDyhaXw+frdhzWCSja/NrJ48ZyfOIv7XiMvlYIpH6hUJZOVKJlq8kGTfEO6eFvl/DK6rgprrVpD3hrsVxHUKc9VFCUrQsjfSVk/nz9ICQoNZQhcjs7SXULK8eFIuG9KfoGVFHliXnaikw7Q4OJI2i1AgnhCViaoUuiHfXT/OckJdksnePsaJuOqEqRNc6KMc0kOLmMHgbemMPRs2fL7zkbrTPSRieV2JOwYkjno7B2e7PtqU6J3SRpZLfinBHXWG+32Kykf6JqNi/Bw31TMH51FwA7phFVLiz/QW7ba63W2tRX2awsg+J3DxyiKnEf+ARIYebWBIb8xMw5ntph1MhT+DEtMPXfmAxOof9EyGlJ9mHVLwMbN/gMd0jL8XK2mYEIyHUXYeWjAnwFzGvaAawbvmXjEmbcXPk17QoErayn1CQU8WfrGlAxjc9d62AuzcJ8wsvEjO4j4lF+/J6Pe6viDFn5P5nW08JY8R7z+zgxuV6AZE5Q/w7t3ZRkHi3pueuOXn7YWyM9/3yXLqiIyfsKsfXLm9sR+F0F7gAVcGZ+geXcmySGUsToq0QWOrodMYj9Or9Nx5XUOieeqZQ6X/GIratlKHjravXO5cWx+S7Cj07C0JGkJ0ORd/EhOVRW/vFtp3aFB6mAsdH/ztGDsepT1hlZnQq56zjd40EN0ZvwFz9/jmz/5sSH//hgOcSXA86MHGSeSDrj1naPg3WsaPVumNTjQFVADGkmzCO3dGEU9jVz7+oohOvEpqGsBrDCHBZVDkUXr3H1789aIgBG2Ek90drUQotjO1eQIdZKYz6tBhTe+IfRfIaKc7ShcHN20sjbGzLz67nMGzLppeH+4+c0f4N0v/zgF3pj0tfl0n/G3VUBrEHBnPM0Zv40W4oWFOAm97UZF2M70jG4JUt1KBBc6LHL6m9566+/GfveE2wLUuYeCZBx15yiMr0Qd8m/zUR340jNuiZPKVjJeI6A/0N6JTzgoWkA1SK7HCzVgOm1aiBUkdc770ThYDy0XH5qNThvyFFPDXeJ2LDNG7to7DqoKqEbAk3m/CvxfVBEI6uRR0b8AKbVn07xLD7rF2gctAp6MF40NwV1ZDTpTHehABzrQgf+bEF1OiqHubvP2oMNBYf83hqJw3LWKrh60mzQd1MSXjN+nMOU28/agw0FL/AJP5kgL42kqY/xg3JiJcNASH92tJzX83+hOY+yg2pCpGgcl8Qs8I0ZagNdMC0Hutxd4MprcxL894qAkvpTiBeJ6XcodTMpvjP4fyZ8zHx80OOiI73NnTkBOd9OMBcb0e0Eod1OfvcKYtcAdPSjhYMFB19FGmzNhpml/oI2O/BxjeqPfk/k1BzbY2DIAAnHVvZ/tHQcV5xe4M+5WgMXRng86k9ejquXvACiqptxA3C9o0o5Ie8SM3u5x0HA+jfvGKDFlxugViO+c+bkn7eiU1dUSEf3c/twlqHDfx7q4MAb5qYqLbmm7shvd37+94KDhfM6szxPhaeaZJpUJFJYQ1mM4A2PDDguoU2gGXZUxtChrFmO3ZxwUxKep63GKMp6aKU3/S/cuMQ4rjHDopoNuLABMzF/s16V4juLYuTK80DH0VApvzzgoiK8obC5N1KVxrPKY8FXRUIRUkhSm1Ox8mObNuUUAVNBsCaHyVq9mOdBo98QPpGdl2tCSoaWmqFAf7mkejWWAa8lYI3VmyzEhjA1aVVB60NosM7hdov1zvpBvhVGO60IUOL05U81QA1JwB2OsTpdymi/3VQ3ERnK8OJcLaPKU+ajdoV0TP+DOvEplPNXY/w2UW8zgGqA4SpHA6h0rwzU+nkxPGmQvcn3bbifFtlviSxhoQQLOIQ4OS7ku1be43sp5HeAQBrIe8VMDS2ih3zekI6wK/2cgdURi9En7Qrslvs+degf135BDhRbMeDO4DpCzaWk8rQ+oB03yUdRiaC9QUDU6DbbdoV0Sn3a6jWPKo8S5ISFWOLzZDc8gljIR6dvgkYtojm7RpFxEpmcct1xX7jyrRYehHUi0S+IXayV3kJKlnQ9DSmSKGVwPEmQvYNI42bQh+LTycST3K1FAVbFwu+t2aHfEX9OvnxWV7MMG10v9yy67lq+PPqkPtHQSpOT1T6U2cXjBN2XI/e8S9yco1gm0uC/6pH2g3RHfVdB5jI6UJ1kvOWtyeBBbRlIc5+zP1BMaVajlQe8kBYtZKTWwa7BX21/uL7Q74qN6fZp82bDU1zrzsn80g+uBrCEFK4jUbirEN3rUbs+S1cUR0JZRS1IA/hkNbR9oV8QPuLNOsHOeRFYKEutxM7hhpKTEkjihiuIKb/KgNQHsIbL7Kd0COsK+naBdEZ+BuI5MQ+T6kDO/gR2xaqGARQxuJ44WKm/y5Ara2iAoxE4yXSWHJrcNOJBoV8TnwNE6QUjlYyOgCQir9RDiehpAASkaFTs1kOI9SjuGq6etcQ4xekL/buxX4iNZ2GbzkPvmUNg5awAt/aett3RFTjODG4XCZIzB9XQjeDf6aQoqU54hJU4beLs5b/QAhtqgvE/djzQyGK0tQIQu7XTGoRGpngKCXYzO/xAV1FgrErRSUJGBjlZZg7fZUujLrNz6C/XBm6+D35N1OyrEp5CTIw5vTrMbnvo8mSNtwN+h7gddyof37HRrCAF3ZgDN0zQp5Sv4jevMYChGE1QPycOlwjJQ6mVgHR2NAio+jqkQEYK2OKhCSn3DJHwgIfR5qnfFWiQc1f0+YZ+JTysDA259tML5czZgcdUrD6sTNrqCzXxW55bCaC/9cqFt5ZLfu9nX/d3urk1fcs5PxFr6GT3aY82ojcLrHHanVVGfpLSRmNORmI06Y9UIeDJz0ekahvG9GD+90JVxrsbgX4ncchTtJWGufGk07xROrQe9biE4u03PEzPTIafCiLAX2GviY2ZYwJU5ys6V+eSNEsiawGtdYWy9psvf0fssYAz+RIv9CAFKPJOiNxapm4VBGu2cTwWjNo12uAiDLrCwqiZhmsub3ewEqALPsH8zUO4joggm33Pm5VwSfdI4/O7Mf6NYu4+IbAWm6ZjlaB4wJXyOjFOMJduKIZs404uxFf7BOOshdeZknB+GtdwHiY/ugjQIZ8c3g1K/IcU7+BVGa3tbib0ivuw3Mr4wUJKL/s2JlHlavonNczVS8xmHP2euGa1RBHqPSBTl2i1csivRBDyM5BGBKg85cLzbm9Po9u/VoP1/JIOb8BJZH3KQk0dEnzQO2o4GmWUptU4CVgB9bysywOtCi3nJWfC/ZtcA56dnXsilvMfGlBNImFLF6VLfapPixATfsppt8FuCVhPf6xzRCw3xDdUECwm5SVdgjHtX9jdGQCsRSM04XKjwIlohQyk3YU0/Jc2f02aLkGujMCUjyWJTi2njkrDQfsHiX4OVtldbFhS4hx8hmXjdxrhx0AOKXCjXwwNSfct+NSK0AK0mvowZ0BmsydFNchjybnHzx3W0BEXIlRrAZ2nJMQ6+/n9lZnDjGDszC8XaPSjGOqMZSScSbQDJ1qOi/xDmT2n06Hvk/jATcCW20HfNoH2CTDm5GzkaxrWQFl72RYt3tmo58cfNGQFCGwGoWc2QfYAksYtiyrIa5o+rOehSomnHtq4I0WU0ZA9Mm2aBKZN1GDNrArPFTIdwJakeHRRVRVVDijcA8yY2eUqd+Y3d48Dj5vTFd49H+XEMMDRv9hWS2lXkF5h77SwzpFG0hvgexiTtt4gfQJlpkKdhGrUM+GnaLVZoVVgX90CP3i/vuSdyHYyZvoRZY2vOBpCR0CMwb9KDmIyEia8dwcLar1jshTB34uXRF5rB2Bk0FeVpUO0pICJENPPBXgL1nkEb/JMsdCLMmtTsLiYtIr7XeZaHyapjXWe8kAvWby5A7h+INi9xWHfgzMEZ9NR1GfUyafsj46IVoIwDlCPTnAtzx39uhNXGOdNimTuuArQQHXpApwqhnpeb5bzJNbMT2NgZX6INEo+cf4wZ1DCuntmfaTIHuEpnvZiBLYNRPeZuh0mxVigNhtGiAx/ofDvKf1S24kcIs2XepQs9gks93ZvT5N4+LRIhCov8T1UtH+R9caUFidsVP9hHMpYoOQQwK2u6OeK/v+j4HtC/ayrYo+KvdSCukzKeKcpyGDOj/n4LH0+plOHgR/jNh/Cb29HGWCu5rLvbIYffQVHqHZ5ZB2OmX8Ok5TfkzlYTnmDDsh3RNQWorMOOSEdLlP2EWc+X6G0jA/XE2hkCb03yoin9nQLyCyxVk3zYLJOSi50WsleRbatJMd11zLk3MWfsD6Da+hu8YIgg4gb6awNQsxX6+8jB6CU3gHGzJiPjP4/xInLuhJo+HT5m5m3SZn9alpV0g7evrz9Pc+zM55ii3kS6oW2ApKsRNfirh3dIUPr4l7wxTgH2KrV/PZ4lOTYsLjVfqIdm2TSpwnoCmZVIYrHWG7keFt8ckvMnHSn1ii4yFL4cZfZ9Uog5+K3P7Ra+ITEmagjtNbAyGVcuQmJlmyF1YdMWSEW1YYUvNUMMCEWQ6QgQY+1rBu3GuBmz2oLwCXYL9O2UgkSTX0nQ58mI9qDUtSuRBofKuRO70ulKzvycaUgrjfwfWRIZbb7aIJolvlTgZvpFvVZRZyv4Kl1nCYlvMWvMo8xqHw/ccnpQg94lFXt13lhdGBXAM7ECfoWpy+taIJUMFSUWX8L/zJAogmyt0Qo1UXc//DEzF6IRY2wzvK8orQzD79sKsKItpzA1ZiyLiXmY2ePfQJFQZygTWTXK7Qprcn/q5gU0A+N4IyFY3RN2Ft6QL8srToBI8E/QyHJDrkMrFOU2EqYNRBCmwRg7km3dvAVGTe9ihE2eFoty/TGDyMFgzbbsBlDWQiQUBq6cZdyPfDEexs76DfNziRF/H1FdJmYzTyXSkcnCQa+sKDsHFkyos0UZk9xQtOgF9cS3MHLDaPQBgV5EN14gEVDJi2ynN7fhUaArZ3YHC7sQC3lYarzt8B7OpCH5xZXgLamsNg72DYzRyYkPgyLJPOyeFGsJFpeHBwPXo3vFM4sFuSMd5eybWDmpUg8/yZj1WqRQjU7YW5DsdifHgDspBtKT7JWfrd4+D42Ov7A2voO5DW8H5nNlvqBwdgPt0ZqcN0hprN+nJcTXkfhYerEIiV9vRyeKw259284Kyzej3e42Ni/FP1JC1TvEtjWICZmKuiVqokZB36TDd/YDjM20jY9imei7UpMyUt4NXr+5/p5tCK8r4zmV85uaI35LxE4UEho8K7HAnTEfnrmsStq0rqiA7kACfMAU/jPWVxm9TF1PUiez3HxhH0G7k0MoAr3S7DDp5J4wYXAP6JmC+rcqGH3WBqCsSjoUh9JDawZpXollWoOXH4EWfkgmlMcQ4f1I5OgbdaEYhzs3j2ZZs8CV6cNm5hRCbnP6crqbwQZE7xG2YDkEhSY7xVdvEj1ujp0JfS7avtQ/k+xJjj003m49clug3DiwpjUwOA4JoKgMTjjUA0MPTzcOrhlymAcJwmCjr4wOIoIejgRjOPHz3/NgKf4tW7cLvv/Ti40B30fbvLUtkHpQejjiwJUUW/7NX3k5GFTEBMRKYZ8Cr48xlGnAM6KfDdja9fk+655nrhS4sj5HnhuCekJP8+ag2W/UZz00m6uAO3MRFvQC5IMyR35OIg2r3ZB2nnm2ebivxSJXof3/htRijD54h9jJ2Xk39GdS/xh9gWRDFBDbt1LpORPsMPXCYyDj8E5waHp0Cj7tRr5s7U5YgYRd+st2OPIQB4SxQv/cVggZR3fDSqGzuDrDib2i3Tt/5BUb53ZNXfSTcYJRq0AijWx46srS6EBncZH8ZPbyADhAcJtkULLIqrAMrN/+QrMZHXlpEABe8E1ZwJPhR4vMgS+td3lz6pu+Jpolvt81YhjnIheJL5D4SnG3U1L0UMz6WK46qXeMZhvQQARNzcDbcJBFLk3NW0rnNTIY/3JPENbDsf2mg7AMPKmPc8IGX6klgIRo7sMjjuwC7980DG5+fSV89ZcP1m0OwHGHuuBnJPS7NwyFl5b+Dkd0ToaIJiGvpAIuHtgDxs74Agagl/3zRj/075EGp2BreW70SXD200tgKVZCc0iJt8HhniRIsKl/LP515yywyfUQhg0QTPoTFl6q+9zDLkti1gU6kyqVm9jJxhQgW7hC17fhxSm0EA/1JBaQWbE13uD05rxkJN4AmpX5GtNX0koParx+1/Brkrd9VZTqHeypAO3V6kEJUnOVQvtpa6TUYRKeIGHOdZsgxrYBG/IrjIvLftwSsFSENJRizda5cc7WZn8ZzPv6L5h+1SBITLTD/ClDDILf//5PsMFbCs99thZeyV0Hq7cVwaMf/Qon9/HAjKtPgVS0TF4aOxhmrlgPJO4SY5o/A5OsmkrM26rNfliyZmcvzO/joCsVxmmoSHiK4/IufbssLNMqpL62uh2HsWWXS+2JVN+gnkR4X/rQU4nwNMhisaD11QSaJb7Hm1OpCb3MEFpcGjO+SHsrIvgkZTi6CIEozVfQ3Eh6Xg1sfk8G3n/tanB264zvr42ABYKSev2a/SzEWlWoDGsQrIzA8zm/Gw7O4XcshF+R89ftKIItKO8Z2hHUkbcJK+J3FDFf/pEHx92/CAox7stL14FWFYGqsG4cltYcJDJECPOmYR7Rw9gsU1xHlHz6xjGo856XsHuDbEfh4lKuc8Oup/FcKn2xhP9WWzRcWmbTL3m4STsGNbldfLNUwOJJwbhxpi1GdnudmSfTNRbpXg29XrRwTke9+DXqxJoexj9RERe4Mn5QQblT5epd/gVPrZXzJg0Fy+FWKcN9ZTjy1Mjju5cciSIC7WHzrbqgxkH6Ngk5/vS+6YatfdFJh8AD5x0NNguHl64aDL3diXB4p2R4YewgUFHzPnbpcZCFsr9rSiycemg6xKHeQHFpplgf9G06RvDqIX2hU6J1tgyFj5SBUCLMm3CY780XP5BceQo97RsLPEVrhDvT1HOowxUYgakuC+uRTE2IYCrjxp4/5Y7h6UguY70AGhw3N2ZiVqN5FkQ4vaHF1ZICy/gJ/SJ3dHfmZ8cnBnJXpHmzT0X59jRlUMIQ1VGq/YSZHkjFRmW8mlmsR+PrEZh+XARmT1yPtljOO99uVn7dWkAHz1Ny9RCK6EYvYklBBZRVhcGLnL4Dr1dtKYBgaRC2FZSDD524QFkQNuCzSHkQvt3oAz86d9vxvhzN0YrCcqwoBcKNmKD07d+wJc1C0bUzUP45LJi4Bv430Wi9XFNPDAnxORUbhW7fQs42E1MVuTN7RoT2iCM/e5jDtzS30Lc5GaW/MQ+oSpErMT6jqe1pKcmvUlhTMEnaPPxpWWegf2FMOEVCv+7w5jTYaeRzZ85TGRtDIiki5QKXN3uM+aguRr5jhdiy6zCxK7BGj2ccLTKdLLZoZdCZKm9ffwYs/m2nkUk6ys9QMczodqg5/o9AxpTxvFY9UncA3Z51VBc495kcyF4T3XTWOB7EasVfTEzXfsOI70KMeAqmT2lwv4Yid9az+L2bybjAJL90eLNPMx/VgdeZ9W+sZ2M2BRpgk12+7GYXYreY+ASUfz+hjD2GXsKMXI4c/3b0SRSFnYceperW1RpKPDTBvnB6s4eYj5oGHWgPkdfsqnpKUJOdKf1BvV3w9f3nQPDlhWCbchHo365BgulgOelICM76EGwTLwDtuzVGRlQMC838AOxXnweRlb+hF4oC76T+EJr2PtivGwnH/fND+AlbDFVOt7R42FFY9qkI6+PgzSmBaAaahs+dscDClFHkMmpMXuTIy1lkPjIQSB+RxaVYjMnTMRq70vIHdW1O5BBaJHaqkZKoDCKTk2oXue7NYlcWHQNbA6kpS2mJPl6VtZjwBDrovqJsfDCsLWdK1DncXhidi0RnJjIUG6GF2RB+cwnIYAjKr3sUzYwIhN/JgfDb2cY1hcnKIITeWAyhd3OBodiquOd5I40dhVGmprS3BUqzRUx4fEsJT3B5c0cLIfxk8mAFvk/T06NPjMN8+iLhPybC00QwHkrq1xLCE1pFfL5hcQjC1m4xSHn6GBr4n/mdGYZYyXcNOwS1v4MSRA5t/b43795eBfMnj5FasD9W8IbtgSjB1EFH4f/4NXJ2jLF7bBf1zleka7PnuToMo6kn0bsoEtDcRGHjk1B1OpqOw+HV6+qeHdUC6FxeRZaNiiQrdqYeQWE7nacPjxP2XzF3Fjva+xURODa1aGGjhxvvCTPnLYej8JOdVbp2VCx+DEWLoirKPJ8r40VF4Vcbgy5SVqb5ljWrbBrFvMlrYe7EPlAZfOHnHYWgDiNd1irpWAPr8EHwNZ3RJfX3Ye7VHpgzZa/3X3bl536KxkMBmZAahwe8zmH/jlOsn6LDZRA+qIvBrsDimpkYLUGriU9I8y39rTwc6Uz5oMxYOL9elfwf9Ay5ttE5My3GZa/0gFjLpHe+3QjW0weCDLd+gAbNRrCccjS88c1GdEOtF8GYWYaJvC/gUhrHeSiMXWRVlPtQDHGaVV0Zjhyf5lvyrRGpFdgr4hPosK8wyGQkNppj0XmXBn9KiaXdB4yfdQizW/9AU9X+0c/bwTLkWMO+bTVsVlBP7I/W0g4jX0xVvoRRM06PPtw7CA5bKC3SedQamZTrpSLSkBY/GEGtxF4Tn5DuzalIy88ZGpLyatoHx8C+pHglEl4HmvFl7KGzdksA8tGWZ7FNLjxpEDTitNFXCpt2mj3haCkxq7ocW0DLDYE9IaMdI7ShEjLbHSnenH7JO+oelNMa7BPxCZgZ6fZmz6lwinj0eB8EoRxpPmodxs0YyKxsIya4O0/oSr6zimYC7h0W/7rDSKMGaNszhX8OV8zeq3VZTOoDUdT8J6yKtLT87Kex7C2yahrDPhO/Gum/5lS48nP+tcVXUOdM3cojzu+KDk/TPVtEeKb+YBjitUCO04TTDoUd6LXyrm7SJ+aTJoBpKL27wl/I9WNO7g3WPft10FNjNrYYxs48zwxpFMVdR9TZWiBNiTkRPdu79oXba6PNiF+NPQcWKgIV/ypxDW9m2Q5fSUSpDSLzeCT8jBV/wuhXPoeY20YDT29yGqYBpVcXsF97CVz58nJ4dfl6mDDk0D3rNFoB1tgPaSacGVIPO9MHxkYi4nXz1gDL+7hNdy1sc+LXBvWFxHB1XISJe82ghqFpg0Hdo3GENXhl3CC4481VsGLdLnh56e8Q+4+rDdHRKNCvj7lzLDz+ya/ww0Y/3P3W9/DSmEGYvtEjvBs0RzQUGksz4cyQerDoqbclMPXEzd2HJJtBbY79SvzYylAPHdmOMXaFGdQwXp/yvdRC54Bi6FkDwwZ0hdy1eaAjQVFOw/Vzv4HFa3YCS4oHlpqIbGgqeANoeXhSgaUlwaIft8C9b68y3qH289Ev2yHr6JqdwLDESHgt8g+YP36+GdIgUOLdViV1sAfVpqcg7gP2K/FtmuU4mmaINkJMwJXxkRncMOZO/EQGI6dI1QIyosOzo06CGxd8WzP+Sr9n/mexUQGpmz9CXx5bCo0JU+XE2CD1rw/gs992wkXP5mLcaLHonWvnfg2vjj8ZfQUNla+VBsUvbeoEaULAnTkN85xC5rOV830yT5vCfiU+5/rx9EsiV+HKOQXuzGfoviHQgEVRzuvD4dYxtuN6O7MtaKVs3LHHhImIMIYXr5z/HSUOMfdcBbEPTDRG0s6Z9gWceVQXFEt1BfwufzmUV0XCSUm2j2S/IWmFSxYctjP9nEZlvd857E50oiZXpyJ11uzivL1F7bbb5iAOQpEz2bw1ajoixHKrlV9SbTHQDIjCMvEo5mSKCiwuIuU2x80XX3KVZ8CqeSuMHRxrcMGx3eDhiwbCkXctBHuMFUajNRNCH/ud7zZCqEqD7/99ITyJ8v7dH7aYb0QhNf1r+frkEVj5P6JHeqguRaWQ8p2wYr++s6lEvf2GxPMCyzyF8QtrV58U8hOHL+cc87ZNsV85fzdkKUrlMlKVCudngMYKAp6s4oAns7ikXAaR025DLojDX2oCy9h9U76f+/nan2vLdRIb/7zwWPjv4t/IWaL9NWEWWkILvtkAYZ366BV4LnstPDryuDqH1RtQlb6YUrkO8mNadIfpxmJLvCpORioKPJklfk9mkbXQXspNwkuJvivI/XJeem3sX+JzZvTwIWmCqflLEnXQX4xl3BBDSIIkrJAkekrjwFgxa8I6O8rpy45u6VWlnUG9l5J6sBUL9O3phKO6psJHP28voLPQDevIgn/0S5OW0YJZ8OWf23u7E18Hq7ISFLKe0K2l50IYG5y6vbm3a0LphVz/ZQx+k76NOUnkwMiiYTEMvwfyDYd3CWXS6CbFlruHqdR22M1a+wEFzqEj0ax7BwsSSfNmEzWMZaBQph+OBIj2FQv4S69iv6dX5Ozu5h09L47x8C941VX2nBALG+c7wBpW5awJtJXANvbPzwH+WpkANle0H5kjkTf0LoUV5rKiK6Y5aCQbXr8mj42dSR19cVJhfWHOhJoV7zJpSHKB3XoY5uNIBpJzha9VFPZ7tTgMdD1TYxEdbSZ5e0p+zn+Nl9oY+5X4/k5nHGYV1j/oukpogz2+pQ33/I2ZPZxx/WkkiQ5CScL2iE4ZyRxB66tpuGqHTEgaBS9fWm6+0TQmT7OwKv4GtjxKh6aMx6Lpg8mIXfhfAP9QrohZMG9Kg9P9Al2GdlY1yw5qF7qiD3LszF0ZfdK22K9ix7GrzyayFGn8U5VwjxlcH1zejURySqlslVz+hk3/E2wSNDqULTnbIRk/GcqLWz5AU8UzUWRdguIuH9Nahn8fS6ljevInNHy3YbrYCpWHzNj1EVLuJzPTRvVfpa4zQw8+FHiyZpoH1dfpdqiDq2afC1c30dcybsZkjNPHvGseyPn4TuMLE8a8kAZjZt5p3tVDoSer3MzzV2bQwYk8d2bP8vQzo4e/u7OqZ7PVx+QfWjSzt00w0pgE1aDIDbgzXqW8lnqGy7yUzLqrXNoY+1XmVyPgHjaPMWUMjYGGhDYKZf8b5qN2hWLPsOPRtFpl9B5J+X2aN+cEGDmtG+iRl1AFBSGkjmuqP6i1OCDE39blpJi4SGIlfY0+KGT4JIf3873a82B/ocg9vIfOxAY0f9Gw5aCFtOTUYZf0++T+s7+hbumB3VPhn4t+ls8vWtsT3p/YJlseHBAnq9uOlVWKiPSmQXfDsmbWlQFXRr2NqRuC353xrj99WI2X3FL4O2We6/NktmgDDb8nY4xgYiMRnqZ/6JocmFqUW3L04a43zxrQBd0EAVPmfgP/ufwE5vDYmpz82hocEOITkv3LNxZo2jE0BEfgnD+DhN2GHNdgx5XPPeycgDuzAN39i9EMb3JJZYPQ2Vj0ZgcXuDNKA87McWZoHfjShx7rd2f+qQAddMA4OV7loJ+SEljyEz0/oafT6E6e++VfsC1QBlaV0/TDple4twIHROzUxi7PCKcVxHr8sLH7d1QMySA2h1JksSqsFTuT6P0ysFMrIRi7O6laZ+f23Gb3wyHQXswlWlklmYsE+oaUMoSmZikGYTiP4UwmcKQ3hlU/D/IgPzylZMnujqErpq2Qb0w+7es/8+G/2WvhneuGQsyk1/4VmX31g2aMfcIB4/xqdMpf7E/Lz05DQl+JRNawqZMLb0cCuBjn3fHXjUF2yhheo1NlrHwHGWbR6WctQHGk9JkaogpRSTvK4kfQbOe0Y1R3dFtd+M0Yek5rD3TQr0v1Do6rQ3jCm5NP73rrm9ti7Da4IfNIcFy/4LdIWXzj/kErQd//24B8yQs7nd8ZRMWlaGHQoHYiOp8R5MoPhAXeJE4vdGf+Bwl3hzE/Ro/0QktpU/TthrG129kpSeFIIXXICCE/dfpyzs53DXVbpHqRVAAdLxFH38CCf6palXeStldtZbUXd++BX37Ji/vJV9jp6hc/zof/3U0ednWD3Gf8rcRvCWh3KKtdLaZlOOgpr3Tl5xiLshuDz525SGXsAjvydFiEeyU3U1l/Jw642GktyOoI6pEHiEtswE/ypzd+CE2hJ/M0O+cXEGtWCP359kx4Qrvn/Gqg5RPdExOklpZfGMv2mCVB8HuyipCbklFDyHJbOLbOyULtEO2e86uBIv98WvmH6lkNeFLqTXgNuIa9rSDhLaRAhX5Reyc84aAhflpeztdVuvYiNVUVlEEFnsyac1DICVO5eimJG13KuR7fsg+iT9o3DhqxUw2/O2stZ9CP2kCY6VdyTS9QVesSmqKC2IVmbGcj4kGAg4bzq1FuDw1EkR6iMQIu+etMsXxGhEcnSapcj66GOEhw0BGfZLmFh7sgranZUsvltPqPAT8yadfSgmisgwMHHfEJiXkrAlYedhrcjmQPCRiUZp4U2oEDhJJOw9Ly3EP264BHBzrQgQ50oAMdOPhx0Dm5/5fgdw89AxifLHRY6Pbnvm8Gd+AA4aB0tf4voCAlqyuS/7oUbr2cc/7ALk9mgxvKdGD/oUPy/w0IpA7tDFbl6RimXhaUOtgYh6AQXyi6fktKYGmrdtHowN6jQ/IfYBQnZqUyRXk4BhSD8Qk0USCG89M0Ff7lcww71AjswH5Hh+Q/gNiZPsRh1+1P2Dm/OmisZ60LWpsRlGIpE+qtab7PjK1+OrD/0CH5DxCI8a26tQ7jS5rfCDIizFNGQlJCDFOGSR55lFa4GZE6sN/QwfwHAIWeM7rbhe2VWEWtYXyy85H7F0BE9gBdeYSUMKlhOqzXztRzQFdn0Lx2I3IH9gs6mH8/I89YhqQ+befKJWTjE4PTbLsqXZ8drNRvpQ0EHf6THha6eFREZ2qYPoByKpPqywFXxklGQh1oc3TY/PsRpelZfcNCPh3LlbOqkKGJ2DQLJizFq4UR5e5DC+ue6hdwZT4AjD2oMGacHE7bVUSEvkEKdmOaP3uxGa0DbYQO5t9PKEwffqoQ4jmU+MeQJCcVq9EkPGCPObxJDzJYqJeiHxDW7UeHFLmjc162sYOF35l5PUZ+1MJ4Ik2YpN1Mw0Jslxq7yVmQfVBMDz5Y0GH27AcUujPPlULMR8ltMj6jue1hEPI+pzf7H8T4FK9Ko5Ue2iCLlD2NFxFOf85LaPzcqknhJy0RwfaiMt4VVDnX6xnW4JrXDuwdOpi/jeF1D71KAMxXGO9O295Hl6OKYjrkxunPfdyMZsCiWDozxgeAZIlmkAGXN3u2YPIqbAB/kOljbKvDWKIKymt+d8bddHaNGbUD+4AO5m8jkD0TcGfcoAB/FRk/yWBYZHxk4G2MyynO/Nx65z4Iwa0o5btzDulmUA3oTAWu8WvDQv+ZTB/aMIVsVDtXH/d7bI/6087b51Np/39HB/O3AWg71YA762ELV17gjNvIWaWdJdBk+UWCflXarty651ubEFwmgxRuEHqDRwmkFCz5PAxwcVjXP6IeIlqfRocnJjDlTq5WvRJIHRE9S7sDe4UO5t9HFCUNSbbL0L9jOb8fHVqDQWlnpaDQl0YgNMbpXbY8GrM+mC572TnvKtC5pdtoaF2ke3M2x+ix14QFvE2+A0WqpN24uToKrOLljsGwvUcH8+8DitxDeogY6/QYpt5Cg1PVXZkh0N+JidVHpXtXrInGbBgcZDwdC4Xv9QqkDu1kBtdDXMH/dlVaS8YLqb9Mi2TpOzRmgO+ey4Q6x+/JOC4aswOtQQfz7yUK3MOP0MAyDRlwJJ2LUC220UafrYTk5ITNy7xmUINY02+kVShqHPoHVAnJYIXo8eSNgLa2S/PmXg+M/Zt2izI2d8Tv2pgyiEn+hj8tc6gZtQMtRAfz7wX8jqyBEsT0GK5mkcQnIqJDqkcke9bhK7qGdhaKxmwcnnyfi0vZhRoNkyxWRnijxzDURlpe9gPoJ/xTl6Lc2LUCv2/jvI9igWnFnYZnmNE60AJ0MH8rQeeXcxVmIuMPrunDF7JKCPEvt3fJrQ3t3tQQNFVNkUykkp+gg+ymK7zFzqvDu/QxxuVtGkifOWIMCvDeui7e9LuGXmBG60Az6GD+ViDgzjxR5exZG+NHk81NkhdNkHLJ5EMuX26rtotUAdxovXuMk5joBA4pW3WWV1pe7gwhtfs0EPlGlyp1rTLuYEyZkd/RAFqEDuZvIfJdGSehs/kqmhjH7Zb4olIK+YTTm/uEGa3F0LlM5gyM8QDBIJ6x1jE/weVdNgs4vxkbwBbqCqUGQId5q0yZiflt9ujI/9/RwfwtQIFr2JEo8R+L5erRu6criCod4HGHL+cRM1qroOjgEVI6aJMzG53ZhrxMR71Fn7YcabuWvINJPBKupQGsXEnD66cKHWd0rAtuAh3M3wyKXWcfAkx5KJYpp0edW4PxNfRSX3T5cv5lRmsVaDQYFNYlhivGgJjKjB3BO+e7i9PMKK2Cw5szC5N5LCJFIZli+At2RekjFOW5jm7QxtHB/E2gqPuQZI2Fr43l/MLqKcnEukKK+fn5u+43bvcCgbTB8SCVZOrkpEExagvI/Clc1J3j0xpgA3ge03pVkyIU7QYVQJqKSXZLdKeIDuyJDuZvBCSdRdgyEoXyHUG0KwhkVuggPo4BeW9/WBc2AvcCVdKeKJmeYnwFQdIfqNtTsnpzfFoDhzf5QczqGzTOTA2VGiw2gFG6TYzPc2fGRWN1oBodzN8I/I6hpwjJ7rYwxWBOY2GJlOtA8OcTfE0PYDWHGGZBya8mRFk0yvzI/qmCU4PYe9BU6QjXHtIELKMpFgTSAEzCfarUM42ADtSgg/kbAB3aIhU+OoGpvch+Jjs6JPVymqrs8GXnmNH2GtKiexjI9OhMINrH3jB8PBauNDrFoaXolL98qwAxE/2TbaSpqGHFcNWmKJYpJZ3O7NgWpRaqR+XbNZbDVPXQ9M+TubAmKLqeoissUdFljKIq8VJwZBgdhRvQ6RO70HQISiZ1ZuVloImyKkUti1erypN7QDlb0fhJQ7WR5846B+X961amJBLz0JHjESE+UIPWq5NLPtnjpP3Wg/rhOePP27nalRpXtBLIkZb3OL3Zre42bQh+d+YMzPdE8xaix+3ClNS8pFnVi2maArXHv3qPSEgsDcdwYUuyWES8lHpCRGc2JAhXJHQCKRIoZamAT0ZkEVP0IGjWcsFFkWRaWanPWnwoLA6ZSbY7tCvmp66+4u6lXSMhvR+TcjBm73RkkqNsjCXQ+WU0p10jWYY1QzKTJCf9VoMKE533GL1W8D+S2vRPRyYLClElOfwmJfsJK+0HHfQ1XIS3uk53+dnCKEP4HMPTmao/Es/UqyvxHaP7UIo8NFHud3izZ1OcfUWhJ/M6IeFp5CE7NS7KK02BDkr9UUd+Dh24REXdJxQ4swZLRbxsY8qAMHWnYvpVQv9KA35Neq1d9IuSzk8WCeGuTNePwuIOxPzQjhH9rYylYuM3iGmMRWAau1sM3ptXBIpUQ3f8IZqR000VhX4HHfi3DptIbgTkd1gf637Lj2w+A/7+o3KiOf6bQMye5/Eeqmq2TIXDKFT7J5CUpeF6YopqUCaJmIaNhs9pSoDJNCjJZRXeRpD4sYJJG8ZB/mac4lNF0NtUcXs2FnpElUTdjBEhIxEQv6DGeBt0bG5c3oWM6aRKJ1sf7eaPKqos47q3gdQnBDxZ/0AmeKR2fmLQt6iQ2tssrN/uKFy20wzea2C6rMCdNQ/LN7qalqhZJAqBqagmA5yzC7H8J6NJFEtLJUmo1GXoKL1JYxAwikFz/MN2i8+xLWANlBsRQcZjCFYhMDojkJ7TcmX6t2eatDEXhQel9hto7K2IInLdXutq/jdoCLNoBw7E8IG0wmPBolyHZBplY6olLInNojAIjtnCyqDxHy8SaiOaNus4F2s4V3+x6Ja/EnwfNetw/uLOjOtqgZ7IzJ2lrvdF4+IwrLFeWJndsBI6oSZJNEwBs1IJRAyqoGi1RfOBzFIpGDzuyt+7Pv09gemyAk/mo8js91Ajry43MT9K5mxknlsT8xe3yYn6flfmFJQCD6nA3TT4RaAyVZePQOUlARCV7LICc+RHrbsdWfwP4OoGDtpaq2rZXiLtOzvvGlDE4KEmtVIZ+ku6bu0WsUaOkVLpzQQMwDz0wfS72rACqeVU1zbR2+hIwHtdaP8DLl9Ms+pfsgN0gNoBYX4sKqvsmpFeFYLxjLF7YrgSTwNGRALKAJkmqJojGHMd3udIi/KOc8fi742X9xOo608F9UR0D0Zgozgdv3sYSvtEylM1SxqrsYS+HrN3a1p+zmdG4D6Clh+qavASwcRp+JWa7lLUOrSkcTULwzu0l48ZvE8IeDIOxzRn25lyEjU0AjE/DSOjtK/Ccm5AEb0KVd1nZVUxS3uWfFhsRNpPCHiG9pOSX45lzeJM6a9KFkfNsLo1Eb1DQkgu9Zc0qTzn8mdvxHqJVsZ+wH5nfjlwoKVwZ+oF2PLvJR7HoDqSAyVDAFv8XEf+0vfMoL8NOzpldbXpciIS5TLOWO8YUJQyGfmaKcoE564l681obYNR8xOBBzvjJ+JRyaGNoWiga+UgRBlYLRoUyCDYEivhnZGotIxqajUTyO5D7AVB61uoVc4nyY8NYBtqsUUa0+d1ytN/beqo4QMBOihWkzCFMdkDb2vxIopICTHYMF9Li4m8ur80wf5h/qlTOaw7goG9KhligihqOuuQaGtYXZb6OOjlrZ7TsleoCqMHFq6Ed2+vMkMahT8toxOo/FqqiL8sJf8evGNls+80i5HTksCqXIWe+O3MGtOVduo0/mr4Go2+2kY2V0FGKr8APXQLzL9ur7Yu97kybsYydLEJOT0pkPuXGdw4bvzUBpU740ARZIHufzTFG4SiTRYoRB7yJ5bB6VvC8NBDRKw20QZtz/w3PmeD4vi7mNX2sJE8dUK2JxBT6Wh1CpSyjK3H+x9BaiuwFn6G4I6NsPChvR65NTByqhWs3XqjbTEA1RpNK7CAVEpQ4cXh9y5FmdYfJT1+U/6B6r8cCRTGcLzkqRi3H/L/kcj1yHwKZiu0CDi/A+ZMaNujs0e+o4C9qDNqmyORjQYhUU7EvyMZszhBsRhLy9odyJEOVyyB2MgV8Mp1bdLx0KbML2EqL/J83zU1/9OtMO6VHkyqU7Fij8UHKfileDRsk/AXzU7qFyAKm43DaB/0i1YoekRRLX8AQXlBKYsmR0TqIfI1XsPMLIH5U7ZFI7QC42b9A1TbI+hL4E0jBdHC5Mg/AXYxDaZPqTRDoxg7/UIk0dNgi+0pQ5W5aCTeCgsmNrkWuEW49vUUqKwagnlCv4tngKLGgkCrRzQudPcHSPZQXTOOyp4qurqyaWWyoQXxj7xvkKUYrRw1YQX+bpJcvAzdJ36y46WM3t8EUjde2oKxiubQZmxGGykVuNWxNm6ZFZL6T3GSXxzjXbLFMIHWH+YEFa07RafObAvE6zYIMycWPBmZPxUlYRLnPK1LWvzgwzypI4orQ1BaFYbyYAQqQhpUhCOgUbfMgYLZOKWmoZ0feRZ08Ta80UJpM3bm3QzkVMnY61i2z7BRxUT7WqlLJUKS/k9IrtwEL9zccNfe2Nc6MxZ5ASwxF8pwsBC55TqYP+lt82nrYGjh2GFYy3cxbj0Zf1WD4Q8QFDTh4qwqxNvpzwoJMRZIirVCSqxVrNyUP2tHoPJ3lDoFoMpipFEVRPhOYHoVaKEQqEkacGGBnpvz0NQRMun8ZL+9cm4MV84L6+L5gkR+16Eb9q17tE2Yn7ovCz3FWViQT+mOEsXqrgSp35rmWzodrpp+PmqBWWCNTYsSv2FGljq2+rBZHkqkWjLgX7WAOOAgCYVlkbr2Pl48ioyIFdYEyGYu9Z6CFacBurD4zj9Qyp0MFmuCUW7UbDIS+hIbxh0wb9Iq8606YGOnP4Hmx134h3GDL4Jm+we8PqbOprZNYvQ8F7DQNUxRr8f8u0Bv0crKNoch5Q0hXv1H98YjALsN5UtD9hXVN9I8XEEj9Y/C2YOeKL3p1pPQNlyIsV30Om3iFRLyXoe34OmWLhttCG3CUrviRzitceJrhbE+1E1IiaJVXaQq7OKUndnRfWumLldh88ZT8ZOXoGTshlRIwNK78DcOpWI8MkNStNRkgphEITMI7fPqhvB38b8Bw0yDCGqpT6VgU2HBhNVGeEsx6tVxaGo8zyy2RDR71iMv3ArzJjTcfTp21iXoBjyN0r+bDFd9jbS5GeZO+tF82jjGzemB2uVBZPrLMb+ocfbZMtgnGPvyGgyP/ylk7ZIgoTAyb4zBHTJtKtG0QY2I0h8ANQDfJZmWA1XJ78HCSw3/q7zb8PSqkPiKM3YI3RMfaFKEVcFPSPFn/4r39JVWY5/5ibbg6BQoulNVlEdopJASxEKj5SOecwSW3h2NtQcmzEgFjV+PV0gNo+sTxSGdYc9UvLJjkBuvbQl2tXvn5LjjCirCrKQyDBHSDH83TBWE5fscmPYw9DzsS3jojKZtibEzTsCaf5ap1kHkbIOmPS1DiXdj5TbMnaNePRal4vNo958swyHaCeJabChvRh82gKtm98EM3Y/kuwTzh7b838v0BBWZPRlNnNQ4G6QlxoK3sOTHLYWVG3TJ8rDGqesShbnhGJFJiJJF2FFivga9t/9FZo6RSC0E3JlXYcSXFWzUxOk0NoSS6O20eGUc30vzZ5+Z39gzUq1aoTJ+TI3Ul9JvkdaTkn2fNNxLQX7A1u4D0dl6nnH1JKN7z3C8SCrsVSP+G4B5Jkmmhf9CX+0xUNm7MHtimflwN8a+1gsbydNMsZ1vlE8Lr8RKvLkxk8eARAfhqtnPoL9wMzU2tP2fRjsBtc3YCjNGtMcmppSWKd7NmDIUs4M2UjsQDi2BIUDwj35J2euh39HEuRusYjFMn9KgGWMMSjK2GltJLzMIyaSHLSrrn7gzdwOm1GrGoVzsNfBrrMBzVl80TFczxixmmET/7jfnacnHVk8WaxKTp8VCFT8dVVo/IfUk9A0cyEjxKCHRFOJOjBFrsSgpyXa1W6Wm8yp0gHVjdgnRbp+y33bgVHS9FOvifbTpX4Veed/DuiNiIaZkFJpwdzJu6UW+jsqgyqbCHeUzrn45+mITGDt9LAPlSVAtbqmFi5Cwd8Mh2+fA5vTuKFevwNJPZqqlK+iN+1AHEoaJgyAn145OboLNAjaVa7uKKzdquijACD6sMOrZqkJJ58fYZcjIO4S0fQ6HbNrRkLTfEz53xgLO+GVY69FdqvFCCG2ow7tsBV0aYa3APjO/3zHiaK7oPyIjGmmhVENbTn7k8OZeaERqKUgbbOkyCASbxrjsIUFBQkX7PpGYSqfk2DRFiToD4YgOxWgGUW+Q2Q7aCZAEpA1qgJkzTRDijTjkfLQGAmVBbRPeko2LnGvsPkgg9Y9eICRhZA8GOjAM780WXt01SCAt2Y6kPGWLenNSYi2AVWWEUbXomq7tLK0sCmtIBMkVJgVJCZSN+gPArbNh7vhWjdx6XRnPoV95bbWgNQwGCWem5g/Kbm7OUUMwqbl3wAI2wPygCSk+dHlzLzEiNYPN3YfY4yqsJyQofJvRNXrJ2zEQW345A3EdUvUIUK3RHYyJmvSf4TDRDf3WPDhoYEhIYl7quq2ddaIezYvE9l3N4wcVjEybGTe6iqsLgb96iAr7O/73AWj6i/D6NXnFzjN6SWlL3BlIWNsfFrZoYNHvznwWU7uu3TD/rvQhh9mEZTWqIyvVJUl+FEpLnL6cs6OxmkZRUubRuk0uwZxko7YYYwZXg2FjsENcpRtL2Q+p6MQSu/A6DR8lo5ZwMIUlORKsnbukxvYtrtLQMQ4BSlbDOd6nwu0NqIpJFRFz0x8yQGJSDPRwJEBPRzz0dMYb14e4EuBQdxJ0xzC7RYGqsAZbAuXwZ34pbPaXwiZ/Od6XwVYM24R/5aVoKVCjIcVHjYNq/YAXDm0N/HaC3QKJKOGT0ZG1Kqx8/a6SX0oqg4WYqXyMUob5K0NttxPLXo6t+ReorNgBC69HX6XuUL/fk/kxGipHCBnOdPtXbDCDm4TfPewN9G9GYtFrDufQQZzuzM/9EsMOLPMTROqIxEKL+ArV0ZG1HN6AVMTJrl1L/4zGahjF3c5O0ULh2TFcuaBKaEWcyxtT85a+bj7eDXLuYitORdfvObDFHUWWVdScIG7D5kbXmulekMTBvxrBsz+ADC7xezZkhK7IwAZDO6NMTde98LePO9EY0KkGDdZtQsbe6CszGHuDt9Rg+OLKiNEr0gvf7+VOwAaRAL2didDTFQ+xaDtXg8y8v7wl0fewcWymhoHpURo78C+EJiAjk4Maxn6Cwb2G5iK6G0HArCiEqyU9/SmY52DVJnRgH0Az7v2GTBu/K+N2ztlUO1MSglKfI8PKLY49DufbEzvTB8baZOpqrNnedE+lRMYv16RyZDpZDHuBfaYUdXV6CovvtgJ/mOZlU4Jo1KGe055yepcb23ugp+7iIO/BjKfh8xD+EelIFHRGR/csikNAkwClh/wwSkXj3lggoTO5WmOWNzvlL/bDmGndULqMQBvyGIxFa167YpuneTEJwGU8KBbkOHyLXI+I2XFgVkw01X2DRH/j5H7pMO2qk+GIztH15qRldhZVwJ/ImJuQuTf7y5Axy2BHQYXx6yssR/5Q4FR8D51A+PovL0pQK1w3rC9cceIhMPerDTDziz8NDXBSb6fRUL79Ix+VhwR3Wjw2qnjolhKHmgM1iNFIErFxJUGn5BijS5Hwy9YCuGbuN/Dd+nxgqE32FVHLkpjc/COGR8ZmFmR28jeEXo7hJUhq9F3kTmT0gAS+BjkyF84f/9PWO05NjA/br8YyHIGF15H0pAppnNuG/HEh1ruxKzUGkq/zPpq5BcZ3MRKma0PTxo9kXeDyD/6VTJoCV8YV6B3NRAsjFuMYXZ2alAtSE/jEv62rkxBIPbszWMK/YIEclDEC2j470EEdnLYrezvdS2wkhQVFF6AxMtHGeCbpKBrl2BOUIVrNpUndh8/n2BT7rKSdnzQ9G3HSq+lQxc8ClWn4YjxyeTIyxjGHdUo5tySkWQNoNhRVhKA8hNrBqNW9h0TGvHhwb1h4w1DYWlAOt83/FhatWA/OTkngTo2D7YUVyMQ6nHF4OvzjnAFQgN+99Y3vjCH+27L6w6GeJHg+dx288/UG6JmeBN2QuUl6b80rgfHYGG7IOBy++dMHz2SvNUyiZ6480Wi0D3/wC3y7wQceNKNomsB2lP4VqEEuz+gHT40+CVJRe1z60nL4+PvNKI13a4y9RRzml/roU+Pt4Ii3gSclHiqrgj999Wf+B76iijyj1UlYCT17r2tqnKPQNeIorNRxKKUnWJHhqc4bqgFaVUfTrtFs/Fgw8eo2b3H2cebo7XIYoh7psn2LDW0gksLgWTq1Xhfy1Fd8S797yGhDrUebML+EgRa/K+U6NF+eDZtFw2Ig/7Ncpy97hBFQCzs6ndo1Ro9ZpDI2sHqFEYEyg3flTMgnUluwDaDXOTKei/K+LCX1T0fW+YegcfwA4/x8UKwKdS1Ko1ekVvptUFpi/vHDDofZE0+F1dsK4fp538CqzX548Pyj4e6zj4JXl6+H25DZiUkPR81ADY8aSWEZCqdqKVptt+8BI78kYY2MMnCnxAL6MpAYY4XfdxVDOfoyz44+EcYM6gX3v/cT/OeTX2Fov07wwphB0K9zMlz+8nJ4+8u/gNn2nfnryIjqrCoWwLrBmo18DVbLoyN2Fi9d+PMHvctB3ZLuzdk9BtEI/K7MF1CiT8Si22snT4wfAn1ZUC0f2W3HykIzuAYBZ+YraM5NQLIYjq7RUIT+UkGievu+zO9pA3aIQqafE1ugh2ZbuHIZrQelhNFsCaMhNMfhzb4mGgvDsBUXu2LOVbh8nwiA8SJhEH8iOyTbGe9MK7xQVf4g9YqhzoJv6g0a0eIY/87UQahabkEH7FwbV9SQ1IPY0r6IC2uzt7oSPz389EsOgcrwIOSynsA1J37UjdzWGV9PwfdS8Q+1A94ZjmP0r6UNQ6JUn5LVD15Fs+eHLQG4ASX/d7/ngR0ZVEGTpgJtbyNtkkXIQY6kWODIML7SSsMmp/c7OeIwCoOd2CiATBQ0d7qgOSN0CbswjJiXzKv01HjDpAqU0LsoaJFgNgt1lzIIRpDK+N5p/bsg858ER3VNhVGvfg5vrPizxcxvMCAlSg2O/qINU0MJG0DaFGFr3IHmZQCzWojPNyINf4NgwkqZ/dJxhXbLRDRDLohhahytEkMpvAKbxX/TEtUlDZkhpennOEJ6cIXCeT87fiAk5Tad6VVWpvZCM0iNIMF0ITK/8KUurz1jM+DK+gfWzf34ZzSYqLkjfg3x8LDOeSsC0Vh7h6jB2AZgeR9XhpTwDRGhf0UbJlFGsZWjpmMTsOV+QJPfKJ7PybujbfJqRIrfg6BdXyFFF0d+Tv+U/FCPSiFOxLqeKzn0AjXuaYpfjT97j7AFPMMvKtiR+mscKCtQ616IxCfGJ0lgR6IMqrSpF6QWVmSJT/73J8yf+CrMv/pumDv5apg3+Wwk2wjkrnnOpJhNmcd0DZ5yRGc4DCVzWqIdNXgLOZ+ADKKRhEZggzV+rcj4D198LJRPGwsvjx1kzGS0IFPfc97R4H3+Cnhu3EngSI41aDIRzZq1j18MsyafCociw2JiMLCPG95GM+q7f50Pl57SBz8hoZsnEWZNOgW2P3cZXDeCzGYGyXFW1DgnQ8WMsXAvmlRk3lAHEDUGAvFua0DmZQqaNX06JcPgwz1w4eA+kDWgc9CRGJMLQe1cpFsW0vFKmDfxBlgw6RmYPyE38NXMQQGb5ULBINOGjE+bYhE10IEdYlfUDwvL9O1eZ9YdXueQ+OhXogiL4Az8XLqU4uWgLo5O9iYe4sjP7VulVXWN6Po9qFH8CuPPn+7Id5mvQIE7899YqgeqGZ+YFS2LTUxh5+wr4xNaUestg+x2dkpBKLzAyvhZ5ACbodi44acqoU3kqggpeozV41v8q/mwHkiLFEHw2IgW+cXtX1G+K3VEP5sqXrMp7HiUGEYcYjzMfCgiRK7GxFPp3qUr6FXjYeNgMGp6Z6yp8/CKJn8NZiqaSOTAUQ8Spd0MB5HZc/mpfeDN684wnNmpi36C3LW7jC5AAjZ2w3GlAtOgFt3TdGz04qACw5OwoWgoZem5Bc1mmrNEvT0hbATEjNQQqWcnEe16eo/iUGMoD0VQ6isGo6NvZQhqinfBMd3gnxccAy40s0a+uAw+/G5T8zY/vh/9Q3bCP6O3TI+swSx+gBld2JwdX41817AjGSg32zm7HLMTV+3D0VrcsBB/oSS/0eU/Oacg9btO3Kb1KFfKf6TjlYxIDYDOPwiFZV5CRK3SYrW5WE9ZGKxQqmTqoIbZCFr4HEfBivWY+6YrqgVoc+YnbOtyUow9lPCvOEW5PWj6IvQhJE4pEvpBl2/Zc0ZgM6D5HFYmrxHAn8Tq5IaEoZQkBNGBej82pN0XW7x8azT2XmDIVBW69HaCEuyKxmwnkEp3DKXVVw5k2m4WhfXHXycxZjWhyGxBzQGzJ5yK9nj72f7yL28pTJz1JXyBDbG6t4e4w4qNJx21TiisrfdXBn/RI3ohSLYdGWsLtqIdEA7uhIhjR/UMyr1BmTvTFQZ2H/pwE7CO4qnLm4B6CSKgvaRURe5PKVnRosXxPvewyzjjz6Foc5tBYI0y/gep9tjxbGvbLbJvM7OnNqh1r/WH7wlx/Ty0A4vITiNy4G+ihVue8Xsy1/ucmSOjsRvGxpSMJPRaH0LV+hRmsobx0d7bLrh+gcObM2qfGJ+w4iENXh+TZ0wymzvlA6hKfBGN7JloAP+O0jZWk8yJfzWMbwAlbx7a4Ou90WO3grM+gIKU06HilqdID4EsLoeK+16CAscwqLjz2WhYWUU0LG0oVNz1PMjKIP6FoOJeM+yeFzBOpRFeccez0XcprBhdnnAEKm5/xgirvP8VkCXlqH3CUH7jk1CI74bfyjbysT6vBPJLUKiSRDdhCBwk/M5SDXwV4VhdE2i/87cgWPqsMUv0tau/hDeu27QvjE9I8Ob40rzZt2BWj0Pb/wcKo2+T72dn6vXCbnuXtjSh8MbgT8/q63dmfINa4w2sZyMupUE6Gf3AG/LSki9rS8Yn7BfmJ5wBK7TUXTkfqVXWXhrT/0tSgIBSgWEjOBR9v7cC7owfCjxZ9XqDyF5MsfBb4rn1drIpCdR4dKl/bZf68Wl5uUuMwLYGTTF+c8ofaOs+gcwxSKhqJz0SuQrt1Fw0XDRjAAfNks2+cvhhU9TkVLp6gCcloE6jOVuYS8pvFTJ3USkAMng0DH8oDJlZ4m+NeWWGATJ9dRg9l0UYViue0VgwrPpdg71LK4C5UoF1oilAACs3+AwzjPJnzAOihTBCrtV1eacmqvoKS7gXNvIb0H7/oiUL+PcGzoIl69MODw1C3+p9zKZG+aT6s3I+LAiWmeT0RmPuBjE9mjsfWgT7VVH4INSxnMgVg/yCpuGnqgwdgoLu5f7rWjYFojXYb8xfDdrbEpn1zioROQoL9ZHdlKNYhegj8YHYED4NeDI3+1wZt9AoHsZhqmo5GR/+k869ItAbOug/WXnkgn3dIbnlYBJmoFaYP2kuMk0mxMWnyIiWiRmfWVFaVfj95gBUIZ9b+qNvftoxaA61ed00CZL+9F3LEYdAQTACP20rAK0SZa8Ui6WuXynVKic6q/1h3tVPoZe8vrGpwm0N2g91qS/1UpT6OSjoaHCLTBZAv+CcKhG8nOZyUTy/K3O0z5O5WpVsLfow5+lMWojp7Sga0Z/5qkrIwcu8yeeleFdswTToUZtjvzM/ATMvPL6lv6XmD7qgVIb7I1Gm04fJjEE/ABU162HlyjN2kVaIDeFHCfxlKi39GXGk3MmF5a7ENvDw9xovX1pOvR0oVf+NXmf2qq2FsGjVRoBOTrBknAgsPpYkrRl5/4KWe3JHClgzTwJIS4aF326EH7ahRWBhP6N7+KBh0kyf8rfRiroqFTUyGY1dmmdvINr9zabGhSzLkPErLZzPR8F3FPKC0VdF3Z+oLb4I6mKww5t0eppvybdtsUi9KRwQ5q8GDVOne5evdeTnTKkC7pJSvweDvXbqvSBWZ2BDZj8GZe4hxj2CfpE6fzl8i5cZAX8Xxr3SA8bOmIlN8Q9ms16+fUchLFy1GUrRAbZnnAC2K4YDVJA1UV3d+w8Sv2MdexbYhh4Hu8qCsOiHLeD3FaPKtJzAmHUVGzPzOxg153Qz+t8Cx84VO9Bs+QkFV4QoQsarwphDAT4ItXoM1SttnosMT5NQ/lOhaIei33AGMX1LdpFuCxxQ5q8NmqeT4s19IjU/qXNFRDtWk/o01HeVpPaqXUz6Hy1e6hiswOsDI1b3xJi5h8KYme8wsP7BFHUC5sqGNi11o8Anv2yHZz5dHZX+px0LzJGMtbyf642kvjMFLCf0B0hNgqc+Wg3Za3ai1Ed/BDnJmE2q8BOYlS2HsTNXwagZf2MjYGQL1qk3YniqYazrtyNCH5bm3RHvys++y7Uz9y8KNaMdEPxtzF8NauWuwNKfXd6l16T6wknlmnaMAPEAMv0WGizDxsCFYM4/YYTNfOXAYNxrA2HczE8Zi6xmikI9U8j0u+uG+u8jEQEvL/sDZn2xngKiDw5gE30uey3M+eov45u1OnnMRqCTV3U8s6rLsfGugjHThphPDxgwT0lo3ihRk0bmoyZ4tlLqQ5JSE22pvpzLU7w5y9g+HO+0r/jbmb82aO9Itz/nFzSLHsG/nhulHh/SxMnoGE9Lchq7nzUIOXWqKqc+kyyXL2/ZuH5TIKYfO3M5Y+IHxviZWIN2owenIeg69HEmwPE9abVlFDQgZew4QQzYlqCGh1K/drrnHt0VjjFGiRvRNqYmQPlxPFNtn6PZ9gs2ggwMr91U9grbulwSQ5uUmbf1UOY61y2lkhsOs+GhKltKmjenk9Obc6srP+cLth96bvYG7Yr598TR3pyKNH/2N3QohNuf3eCCB2OXuBkrzyqYvuT97S/9LzrMuje4YsYJyPSfG0zP+ekG4zTBwDT3pn9PBzxx+QkQ1gRkPbUEXlr6u2GSxFx7CVjQGRXllXuI5L0Avk9jANaLzgD7LVcYptUTn/wGxz/0P8grqYJnRp9kTI+g/DQKoxGQJlAGMNWegxrtDxgz4yKYPG2v6WUPF39Q4Fp5Iw1EmkF1QNvIO71LXnIWLF6aUvJhMVKhcWL+TWjXzN8S+JzfHCU0OYNJcUTcl2v3/tRxOw8gp+UZi9GbYHoC9bZ0cyfCQxcda4zy3v/eD5Dz/Ra4acFKuPn1lRA5tAckvfMYxE6dhEqjrrRuFdDboTfjHr8REuc9DKVuJ1w980u4553v4Yc/8uFe/I2xKPDIJQOhd+dkkNgImwTlg6Y0gFKFafv3tvuTTqPnwPtwBs9aGTuVUjUfHVQ4qJmfDo7DurwjVlFc6ES50Fe4z5+W1dd83DrQZrA9t42SkcpMCfwnUBp2Mcj9Tk20w73nHgXD+nWC+9/9EZb8sA1YjAV5S8Lzi9fAEfe8B4s2FIBySBdgdlvUDIpoUdOlWSAfkdMcRr7E92ilFO/igvmrd8KR974Hc1asN5QJzdz8cs0uuG/hjzCwhwPuP+9o8GBDNBpbQ6Adn4EOfwndCao4FV6f/KX5pFUoTjo7RQF4AuneU0Xux+b56DbXsJ7m44MK0UkgBynuju9zAjD5JFaqMf1BYdwtOQy/K67H709WbG79zsYrVkj49eNNcOJZcyCkr0Qp2Rdt5U7IvcZjYm7aluPOs46EmzKPgH+89yNMX7IWGXy3q0GzL2nhzNsrN8MHP22DrmlxcFhPF1hOOQYbQ2dgCbGgHtkbM6tAZNn3oK1aA5YTjgDL0OONxiF9BWC7cgTE3HwlsOQEeGfVZrj4hWUwc/l6Y21y7XUANM153RY/lKPNf9vw/jSzElZuDBi7W5BDbkC1UoPwgR55CF8YDfMmLIOf/7dXNneh56zumhpZpHB+Mt1Td6WdKemMi+8vOyz1j+l5eS1p3e0GB6W6IhiT5yJxkxK45Tk6OK4aNCgmpKhEifRaBNhdLVlk0SRu+LAnlPlvRG4ajyZR8k1DD4XnRp0Ij32yGu57fZXR5dkYEckOPxKl8rNolw89PB1CeE8zM41nKNmrHn8Ngq+8BzE3XQb220ahNI+u+S0NRoz1u6s2+eGm+d/Cj3/5UAM0LqdkWIN/jjwOpl54LNz3/i/wNDbIcDCMvKm/C7bYJ6HzlT/DQ2yvGVOOHKkUflH8MLrJ12Fpk2snZEcVEBRiQRjk7Uhrnxl8UOCgZf7S9CGOsFAfjeXWSVWmZK6N6OixKMOWMC9Gh0fjWnbUD/OnDT9UKmI8CtGL8L4LNqKfEqR4yu5b9sE7a7xHn9Mn5ZH3f8k7e/SL2STmG/VnyS9IR6n/NDrEV5zUC+5G+/zJD3+Grq4kGH5kZ7hmWF8Y2H33VBda1/vq8j9g6dpdkOcrg1vPGwD/veJEeP/HrXD7m9/BFm8p9dqYseuC/AKr1QZZfR1zbx0x4D/nzvimsPLwiwKV/zhjcBW33CEZQwdeFEnOPhQcZq3YlfxbS0ZPqUfHrhffygW7UWHM01DroX77oK5/InU5ua2OUzpQOGiZfycyv01Y/x3L1cnVzE+FQdMH+Z3OeSKWiDo1eEWuox/V/wYJbAOaDht0xjSF9geVohMDfijG6Yrvd8H3jQXS1e/TPHLaFbhCi6xwdE+84aTR1x+94c/82QUVYUt0rmp9kF8Qgzb5w+gQ33HmkTD98/XGckcNG4RhjuBrZJvHoHSPQZOpoioCoTCaKsTc9Nh0kF8ZNxiuGXo4PJ+zDh5AE6u0MlzH7KkDI10spcIne5cu/EipDP3XqqiXYTins34JJBCIHroxMVvsAsG2g2R/YmPfJhlHU0hIpkNXlO50SMZhGNWN7yjVTE+Dj2TgGWtto0EdzP93ICr5rY8h808k5ifjQwORj/X3OFaWTwV+f4yi9KNZhdWLLAhU4D0mKRtVWR2DntAMVIoTEtofjMvnrJK9T9N2jQi0BXlZ/lHIvTdg3LE1zaua+Sgh/ObtZx8FT112Anz22w5k/JWwOZ8kt5FCC4DNChtKF1civDJ2EJwzoAv866Nf4aFFP6EPXG3P4x/9GDmnNhz5Bpn3KYgP58DLN5TTk6KkIcl6jDWDSXYjNuDBWCo1XNOso68bSZj/E2rTgkCUoONDq6TwRUB/3CrhL8H4s+iG96JG0MH8fwPosDVf0DIRbf4XiPmpktDWL0Wp+bTDl/vwVKy3WxOzkoWVHaErMgurNAOl1hEqVxLUmjEe4/hNWk+KJqvchFphpQ56jq5oP1nDkZ0NrSE2MHbWpfju08xi6wJaZCOm8jxoMh9UdjYmeJwryf7b5/eetfHwzikj8ooq1z/6v5/nv/jeT0WQHHsYcm5nzGwSSt1E/CYt9YryGnIoZqUcvVZ0TsUOjLMLM+b/xyX9Sh65eHAQy1XKx86+Hbi8DCP/ju+vAK5tx9duAYv9DNDCVZLJh1H1vdTQhrkCRthK3DIdW8kxGpOnYtAQVAqHWoHFYWOv4QMiDTJzFdJrG/5lC8k/jYsN/RK3dYUPH4nSs26cq63bfAVUhS0Ul2z+SqnPsTHbXYl5H/99Ew/3AjWFPhhBy96QKZYiQ8eRPDNUupQrKi1lZza2XI4Gxf7q/V3N4E6fYxK0OhvqjkDJnrwzGTQuwKJh/StWsOh9gFmGIoOeyiTtQ8Ncxpx5oe1E3n1caLY5sGAjfq/1W+btE8bNsWMehqIm+Bco6rGkcbDhFGP+/sKG8BXG+AJUuQZKeHTljY6WWhxUwPwxldWNjtZW/9W7rKa7qs8GpEcT/kCg04gPQIjzyECjBEyH9/JUb+i9v/t0x9bioGb+Us8IZwj0J2KZOp7m/pP016UoVoA/luJd8qQZrWW4bHZXsOqPMat9lMFEWKm7QWTCqo7aNEZIFBRusgH1zdNzqe9Ew/lBeG3K7GicNsS46ScxyZ/GhjcYmRc/bdpRDeXLMI3M6+pnRjz80UK0D9LoJrdJbwABT9bFWFTaLLYzaUw6QDootC8jTB/TKX8fV9X9DahdwwcdEvMX+5Hnnq9ECUw2P0l/lfFkdOau87syWjfaa2cRZKYwRMLFUgtfJ0uCaTJY0Sn6Vx79DVXiX1WtP7rHZ1pJugwHO0mh/xuz4EBtkWam2rZgdlrllCJ1bR7m8TAZKnM3mq89815Z6ZS6PgjNtDXYMDRssK3q6w90HoENTz5SzfjUpMifsnDl3+n5y1t/cF87QLV4OGhBZkzA9fU52IwXocQ3lsBRQ4hIsRUF062OvJxF0ZgtwMgX48EWcwRAOAgLrm3dsUOE0S+70IS2w/xNO/abCUTfsKH5UpoUaPRkl8Yw5oU04Pa+EIIN8NakFq+IK3RmDdC5mIuCZUB1oWLRe68Q+k2VltKZTe3I0J5x0DM/gezWAk/JBajW31AYt0btf0MTlOlCf8nlW3qvGbUDrUSBK2MS+sMPceDp1f1EtBQ1JLWbyi0V9Rl/6lQVHnqIGqVpa7Vf/J9g/mr40oeeyoTyho3xLrv3DEJzXIp1TMADDn/u+2ZQB5rBLs+Ifiroz6JXMZQBM/bOMbqThagCRR+Vlpf2P8MxvuSVC+NSY+66Oavf4ecM6BqfFGtXNnhLIy/nrq1YvmbXynAY7oPDtq9uyckrBxr/p5ifUBp/jiMYE7onQVFur0TZT6BCotQSINhq1A6POvw57xoP2ggFnbK6IlMcL6SyPt27ZK0ZvN+A9ncXpsnBQgmvdu5avt4MbhN4O2UNVgT8C2l2Gv6p1SKEVthVavoilbPbUmhL8FufjoHttnfm3JR11lWn9uFnPPEp9HYlGCezLFuXB69eNdhY5zD8qVz45vft94hi+QJ8vMeB238zDmqHtyEkln8ccPlz7ijVQ0czkDmxZo8ISi/OORzDFPZOwJ1VHHAN/6jQk7HXq5to6D/flTna7874RQq5JQaU96wgrq/elnF/QuhiAv4/XxHWPwKerE1YlpuLks5PNh+3Grs8Q/v53Jlz/e7MgCrgK2SKoRhsMD51ZaLA+KEctFNe9GdfYjA+YYv16vEjjhp01tHdDB7aUVgJx3R3wrkDuhnzkoorwsbvs6OOp2ke/wBbpN3N/Pw/J/lrAyuPlbiG9dRBvRXr8AaqpT1He1EjRCSwQlQMG1AWrFJB/hoWcoNiVbfYVa4xTaiRYCRdcOinMz4QG9RgfLMH4ywR0zO226A/c4S5DP+mevKXPkPp7w8EXCMuZFz8x8JYLzr6lWCUQ0pdMFbOpNzGmPgOvZ4fICLWx6vqFt2uBEHqLBjUu2vAeylM9sN4gwXjh3IGqfg+zd+u4QUa3aalh0GhLakS+n2dAst+xoe7CUe44OVzThnY5dX51w7r3CMtFnrdtRBeGj0ITjvMDSc89BE8dPGxcPHAHvD2D1vh5rlf/+bdGTgLFt28w3y7XaCmwP/X8Q2cFHOIK+loZO6bLJxdTvtd0n4ytdEUMehZNaNXIxqfBmajoTQPKCKFH/nmXkdeziwjsA3hd2VdwLh8ysoUZPxqky6asz3zVZ3futgduuczyjuN84aE+FIw+bhTT/mC+Rca0yQaxcgXLz28V/pzC2/K8KzdXmCcSeBMsMMv2wqoMcKHv+yCF3N+/aOwoOoSeGvyfjcHWwuixv93kDBVLfN8l1IpIgNUpl4kmTwTK78HTWAjpqCK25M5SGtEG4xEK4cmyMmPuODv6ZwmxMn/oJPdlZzs6gYgQL/X5V3WZg2Axi3QbnvKwngfYnxzQC+Cmuw2Aexzi5TnYwYv5cD7YTnQZMF/WIja5TAaBZaBykI9N1gWH2qAHM7k+9aw+G5zYb6//14sKL//nR+uKouEn/jiD++agoqqAl2HcEml9nV5UXAxHLFza3t0dgn/XzJ/Q6Dxgi3dP7fGVoJq0SxKWYLNsGUJAnkpvlzq5fElkR5bV4SRaHUqs8CZMVwyeMWmqD1Jm5AJhExZgR72VGd+bp2t1vcG+Z7M0cjNTyDjd6LJZCbjBzEb1zu8S+uMJFM5oN86VRYUW4rjpFqm7S5HYkm51NSI7oi3RGCrK9KW++OgTKCd2MLYuNolozeEDuZvI6BkHoaa4UUrV/pSAyDCEheg9H3OYQ/dw7auQGZtPfzu4XcxbEQq47Hkr5iaJQ/V0w0dXbf7hg7mb0MUuIYdCYw/Y+fKMDphhkCmVEiKJQwstzryP/3dCGwB/GnnJTBe8bSqKJOMRoR/NJcmJPT1KGWvd/pylxoRO7DXqFGJHdh3pPmW/laliMuqROQV2oKRQD0yVuDDQWpL/a4Ro43AZpDvysoES/Abq6pOqh4qtaMxFdT1hRWy6qwOxm8bdEj+/YTi9KzJ6Dg/pQBPIDudCE22OppE76PDfKfHt7TeAnsJ4+wFnryH8eo2fE8hp9Sw77HlcAYPpKTs+C9b9/ftcPZ/DR3Mvx8R8Jx1uJTaU7FcOat6u3Vz0p0f+foBpy9nmhGIKHAPv1Qy+Rja9IdUj0VYmUJdj6s5029Ozc+lY5c60IboYP4DAL8nczRK8CcswDpVzzmi87ciur6GgVwhOQxUmXoSdbESotJe0O2/HPbw43vrLHegaXQw/wGC4cBaKu9nkt3JGWfVMyT3hA1ZPyT1edKi3+fYsWynGdyB/YAO5j/AoIX3IWmdyiRcj9K/plPc6MmR4muL4Hck+RavNIM7sB/Rwfx/E6gRBHXLPy2MX69L8Rm2g7vSvDlrzMcd6MD/faDx0yGAOtCBDnSgAx04AAD4f5vvW+xWhrknAAAAAElFTkSuQmCC">
            <a:extLst>
              <a:ext uri="{FF2B5EF4-FFF2-40B4-BE49-F238E27FC236}">
                <a16:creationId xmlns:a16="http://schemas.microsoft.com/office/drawing/2014/main" id="{1007D6FB-7DA5-4FAC-8256-86EC42CA760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86381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60A5E6-F562-4199-B956-99C0834FDF0C}"/>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13" name="Picture 12">
            <a:extLst>
              <a:ext uri="{FF2B5EF4-FFF2-40B4-BE49-F238E27FC236}">
                <a16:creationId xmlns:a16="http://schemas.microsoft.com/office/drawing/2014/main" id="{DB3313E0-E485-47EF-9441-1D3F21D857BB}"/>
              </a:ext>
            </a:extLst>
          </p:cNvPr>
          <p:cNvPicPr>
            <a:picLocks noChangeAspect="1"/>
          </p:cNvPicPr>
          <p:nvPr/>
        </p:nvPicPr>
        <p:blipFill>
          <a:blip r:embed="rId3"/>
          <a:stretch>
            <a:fillRect/>
          </a:stretch>
        </p:blipFill>
        <p:spPr>
          <a:xfrm>
            <a:off x="0" y="254790"/>
            <a:ext cx="10058400" cy="7362882"/>
          </a:xfrm>
          <a:prstGeom prst="rect">
            <a:avLst/>
          </a:prstGeom>
        </p:spPr>
      </p:pic>
      <p:sp>
        <p:nvSpPr>
          <p:cNvPr id="10" name="Rectangle 9">
            <a:extLst>
              <a:ext uri="{FF2B5EF4-FFF2-40B4-BE49-F238E27FC236}">
                <a16:creationId xmlns:a16="http://schemas.microsoft.com/office/drawing/2014/main" id="{BFD8A75D-42B2-4453-B241-530E92FED7F6}"/>
              </a:ext>
            </a:extLst>
          </p:cNvPr>
          <p:cNvSpPr/>
          <p:nvPr/>
        </p:nvSpPr>
        <p:spPr>
          <a:xfrm>
            <a:off x="531394" y="3936231"/>
            <a:ext cx="3398687"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DEVELOP</a:t>
            </a:r>
          </a:p>
        </p:txBody>
      </p:sp>
      <p:sp>
        <p:nvSpPr>
          <p:cNvPr id="9" name="Rectangle 8">
            <a:extLst>
              <a:ext uri="{FF2B5EF4-FFF2-40B4-BE49-F238E27FC236}">
                <a16:creationId xmlns:a16="http://schemas.microsoft.com/office/drawing/2014/main" id="{E5E448D3-7740-42D5-B93D-E5557DA2753A}"/>
              </a:ext>
            </a:extLst>
          </p:cNvPr>
          <p:cNvSpPr/>
          <p:nvPr/>
        </p:nvSpPr>
        <p:spPr>
          <a:xfrm>
            <a:off x="311679" y="3105234"/>
            <a:ext cx="2475358"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SERVE</a:t>
            </a:r>
          </a:p>
        </p:txBody>
      </p:sp>
      <p:sp>
        <p:nvSpPr>
          <p:cNvPr id="7" name="Rectangle 6">
            <a:extLst>
              <a:ext uri="{FF2B5EF4-FFF2-40B4-BE49-F238E27FC236}">
                <a16:creationId xmlns:a16="http://schemas.microsoft.com/office/drawing/2014/main" id="{7ABD46D5-6DED-4D98-97BF-7DBEAD96869F}"/>
              </a:ext>
            </a:extLst>
          </p:cNvPr>
          <p:cNvSpPr/>
          <p:nvPr/>
        </p:nvSpPr>
        <p:spPr>
          <a:xfrm>
            <a:off x="7405935" y="863194"/>
            <a:ext cx="2510624"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LEARN</a:t>
            </a:r>
            <a:endParaRPr kumimoji="0" lang="en-US" sz="54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8" name="Rectangle 7">
            <a:extLst>
              <a:ext uri="{FF2B5EF4-FFF2-40B4-BE49-F238E27FC236}">
                <a16:creationId xmlns:a16="http://schemas.microsoft.com/office/drawing/2014/main" id="{2A65EDB0-17DA-46E1-B707-25853F7799D1}"/>
              </a:ext>
            </a:extLst>
          </p:cNvPr>
          <p:cNvSpPr/>
          <p:nvPr/>
        </p:nvSpPr>
        <p:spPr>
          <a:xfrm>
            <a:off x="6209689" y="254790"/>
            <a:ext cx="1997663"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LEAD</a:t>
            </a:r>
          </a:p>
        </p:txBody>
      </p:sp>
    </p:spTree>
    <p:extLst>
      <p:ext uri="{BB962C8B-B14F-4D97-AF65-F5344CB8AC3E}">
        <p14:creationId xmlns:p14="http://schemas.microsoft.com/office/powerpoint/2010/main" val="139098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4906692" y="1516804"/>
            <a:ext cx="5257800" cy="449353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How does </a:t>
            </a:r>
            <a:endPar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S</a:t>
            </a:r>
            <a:r>
              <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COUTING</a:t>
            </a:r>
            <a:endPar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C00000"/>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MAKE A </a:t>
            </a:r>
            <a:endPar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C00000"/>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DIFFERENCE  </a:t>
            </a: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for a </a:t>
            </a:r>
            <a:r>
              <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youth</a:t>
            </a: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lang="en-US" sz="4800" b="1" i="0" u="none" strike="noStrike" kern="0" cap="none" spc="0" normalizeH="0" baseline="0" noProof="0" dirty="0">
                <a:ln w="0">
                  <a:no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LONG-TERM?</a:t>
            </a:r>
            <a:r>
              <a:rPr kumimoji="0" sz="6600" b="1" i="0" u="none" strike="noStrike" kern="0" cap="none" spc="0" normalizeH="0" baseline="0" noProof="0" dirty="0">
                <a:ln w="9525">
                  <a:solidFill>
                    <a:srgbClr val="FFFFFF"/>
                  </a:solidFill>
                </a:ln>
                <a:solidFill>
                  <a:srgbClr val="0E58C4"/>
                </a:solidFill>
                <a:effectLst>
                  <a:outerShdw blurRad="12700" dist="38100" dir="2700000" rotWithShape="0">
                    <a:srgbClr val="808080"/>
                  </a:outerShdw>
                </a:effectLst>
                <a:uLnTx/>
                <a:uFillTx/>
                <a:latin typeface="Calibri"/>
                <a:ea typeface="+mj-ea"/>
                <a:cs typeface="+mj-cs"/>
                <a:sym typeface="Helvetica"/>
              </a:rPr>
              <a:t> </a:t>
            </a:r>
          </a:p>
        </p:txBody>
      </p:sp>
      <p:pic>
        <p:nvPicPr>
          <p:cNvPr id="2" name="Picture 1">
            <a:extLst>
              <a:ext uri="{FF2B5EF4-FFF2-40B4-BE49-F238E27FC236}">
                <a16:creationId xmlns:a16="http://schemas.microsoft.com/office/drawing/2014/main" id="{113ACBD9-9FE0-4E08-808F-270569BF5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26" y="508679"/>
            <a:ext cx="4531274" cy="6120721"/>
          </a:xfrm>
          <a:prstGeom prst="rect">
            <a:avLst/>
          </a:prstGeom>
          <a:ln w="57150" cap="sq">
            <a:solidFill>
              <a:schemeClr val="tx1"/>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865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806" y="849084"/>
            <a:ext cx="5244193" cy="138499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000000"/>
                </a:solidFill>
                <a:effectLst/>
                <a:uLnTx/>
                <a:uFillTx/>
                <a:latin typeface="Calibri"/>
                <a:ea typeface="+mj-ea"/>
                <a:cs typeface="+mj-cs"/>
                <a:sym typeface="Calibri"/>
              </a:rPr>
              <a:t>[insert photos of Scouts in action and members of sports teams’ with participation trophies]</a:t>
            </a:r>
          </a:p>
        </p:txBody>
      </p:sp>
      <p:pic>
        <p:nvPicPr>
          <p:cNvPr id="2" name="Picture 1">
            <a:extLst>
              <a:ext uri="{FF2B5EF4-FFF2-40B4-BE49-F238E27FC236}">
                <a16:creationId xmlns:a16="http://schemas.microsoft.com/office/drawing/2014/main" id="{9A74B576-AA98-4CE8-9B52-702FE64C9996}"/>
              </a:ext>
            </a:extLst>
          </p:cNvPr>
          <p:cNvPicPr>
            <a:picLocks noChangeAspect="1"/>
          </p:cNvPicPr>
          <p:nvPr/>
        </p:nvPicPr>
        <p:blipFill>
          <a:blip r:embed="rId3"/>
          <a:stretch>
            <a:fillRect/>
          </a:stretch>
        </p:blipFill>
        <p:spPr>
          <a:xfrm>
            <a:off x="0" y="210642"/>
            <a:ext cx="10058400" cy="7404595"/>
          </a:xfrm>
          <a:prstGeom prst="rect">
            <a:avLst/>
          </a:prstGeom>
        </p:spPr>
      </p:pic>
    </p:spTree>
    <p:extLst>
      <p:ext uri="{BB962C8B-B14F-4D97-AF65-F5344CB8AC3E}">
        <p14:creationId xmlns:p14="http://schemas.microsoft.com/office/powerpoint/2010/main" val="81285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B21EC-166B-4463-B74A-82B7920AC4D2}"/>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17</a:t>
            </a:fld>
            <a:endParaRPr lang="en-US">
              <a:solidFill>
                <a:sysClr val="windowText" lastClr="000000"/>
              </a:solidFill>
            </a:endParaRPr>
          </a:p>
        </p:txBody>
      </p:sp>
      <p:pic>
        <p:nvPicPr>
          <p:cNvPr id="3" name="Picture 2">
            <a:extLst>
              <a:ext uri="{FF2B5EF4-FFF2-40B4-BE49-F238E27FC236}">
                <a16:creationId xmlns:a16="http://schemas.microsoft.com/office/drawing/2014/main" id="{1863A41D-9D29-4709-91E9-88FF8ABF2A55}"/>
              </a:ext>
            </a:extLst>
          </p:cNvPr>
          <p:cNvPicPr>
            <a:picLocks noChangeAspect="1"/>
          </p:cNvPicPr>
          <p:nvPr/>
        </p:nvPicPr>
        <p:blipFill>
          <a:blip r:embed="rId3"/>
          <a:stretch>
            <a:fillRect/>
          </a:stretch>
        </p:blipFill>
        <p:spPr>
          <a:xfrm>
            <a:off x="326548" y="-346339"/>
            <a:ext cx="10058400" cy="7772400"/>
          </a:xfrm>
          <a:prstGeom prst="rect">
            <a:avLst/>
          </a:prstGeom>
        </p:spPr>
      </p:pic>
      <p:sp>
        <p:nvSpPr>
          <p:cNvPr id="4" name="Shape 156">
            <a:extLst>
              <a:ext uri="{FF2B5EF4-FFF2-40B4-BE49-F238E27FC236}">
                <a16:creationId xmlns:a16="http://schemas.microsoft.com/office/drawing/2014/main" id="{691E1A31-3D27-4373-93B9-46F188B0D70D}"/>
              </a:ext>
            </a:extLst>
          </p:cNvPr>
          <p:cNvSpPr/>
          <p:nvPr/>
        </p:nvSpPr>
        <p:spPr>
          <a:xfrm>
            <a:off x="2429855" y="2382227"/>
            <a:ext cx="6188766" cy="212365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WOULD</a:t>
            </a:r>
            <a:r>
              <a:rPr lang="en-US"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a:t>
            </a: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YOU</a:t>
            </a: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LIKE</a:t>
            </a:r>
            <a:r>
              <a:rPr lang="en-US"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TO…</a:t>
            </a: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a:t>
            </a:r>
            <a:endParaRPr sz="88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endParaRPr>
          </a:p>
        </p:txBody>
      </p:sp>
    </p:spTree>
    <p:extLst>
      <p:ext uri="{BB962C8B-B14F-4D97-AF65-F5344CB8AC3E}">
        <p14:creationId xmlns:p14="http://schemas.microsoft.com/office/powerpoint/2010/main" val="117147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5952DD-B7E7-4692-B711-0454EDDFD1B6}"/>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18</a:t>
            </a:fld>
            <a:endParaRPr lang="en-US">
              <a:solidFill>
                <a:sysClr val="windowText" lastClr="000000"/>
              </a:solidFill>
            </a:endParaRPr>
          </a:p>
        </p:txBody>
      </p:sp>
      <p:sp>
        <p:nvSpPr>
          <p:cNvPr id="5" name="Rectangle 4">
            <a:extLst>
              <a:ext uri="{FF2B5EF4-FFF2-40B4-BE49-F238E27FC236}">
                <a16:creationId xmlns:a16="http://schemas.microsoft.com/office/drawing/2014/main" id="{CA3AB1DB-62F3-4137-93AE-C108A2CA87FA}"/>
              </a:ext>
            </a:extLst>
          </p:cNvPr>
          <p:cNvSpPr/>
          <p:nvPr/>
        </p:nvSpPr>
        <p:spPr>
          <a:xfrm>
            <a:off x="163274" y="1202376"/>
            <a:ext cx="9731852" cy="4955203"/>
          </a:xfrm>
          <a:prstGeom prst="rect">
            <a:avLst/>
          </a:prstGeom>
        </p:spPr>
        <p:txBody>
          <a:bodyPr wrap="square">
            <a:spAutoFit/>
          </a:bodyPr>
          <a:lstStyle/>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lang="en-US" sz="6600" b="1" dirty="0">
                <a:ln w="0"/>
                <a:solidFill>
                  <a:schemeClr val="tx2"/>
                </a:solidFill>
                <a:effectLst>
                  <a:outerShdw blurRad="50800" dist="38100" dir="13500000" algn="br" rotWithShape="0">
                    <a:prstClr val="black">
                      <a:alpha val="40000"/>
                    </a:prstClr>
                  </a:outerShdw>
                </a:effectLst>
                <a:latin typeface="Arial Black" panose="020B0A04020102020204" pitchFamily="34" charset="0"/>
                <a:sym typeface="Helvetica"/>
              </a:rPr>
              <a:t>Give OTHERS the opportunity to</a:t>
            </a: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endParaRPr lang="en-US" sz="800" b="1" dirty="0">
              <a:ln w="0"/>
              <a:solidFill>
                <a:schemeClr val="tx1"/>
              </a:solidFill>
              <a:effectLst>
                <a:outerShdw blurRad="50800" dist="38100" dir="13500000" algn="br" rotWithShape="0">
                  <a:prstClr val="black">
                    <a:alpha val="40000"/>
                  </a:prstClr>
                </a:outerShdw>
              </a:effectLst>
              <a:latin typeface="Arial Black" panose="020B0A04020102020204" pitchFamily="34" charset="0"/>
              <a:sym typeface="Helvetica"/>
            </a:endParaRP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lang="en-US" b="1" dirty="0">
                <a:ln w="0"/>
                <a:solidFill>
                  <a:schemeClr val="tx1"/>
                </a:solidFill>
                <a:effectLst>
                  <a:outerShdw blurRad="50800" dist="38100" dir="13500000" algn="br" rotWithShape="0">
                    <a:prstClr val="black">
                      <a:alpha val="40000"/>
                    </a:prstClr>
                  </a:outerShdw>
                </a:effectLst>
                <a:latin typeface="Arial Black" panose="020B0A04020102020204" pitchFamily="34" charset="0"/>
                <a:sym typeface="Helvetica"/>
              </a:rPr>
              <a:t> </a:t>
            </a:r>
            <a:r>
              <a:rPr lang="en-US" sz="8800" b="1" dirty="0">
                <a:ln w="0">
                  <a:noFill/>
                </a:ln>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EXPERIENCE SCOUTING?</a:t>
            </a:r>
          </a:p>
        </p:txBody>
      </p:sp>
    </p:spTree>
    <p:extLst>
      <p:ext uri="{BB962C8B-B14F-4D97-AF65-F5344CB8AC3E}">
        <p14:creationId xmlns:p14="http://schemas.microsoft.com/office/powerpoint/2010/main" val="206698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BA376-11FE-42E3-8F44-3A05DD035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823" y="3979468"/>
            <a:ext cx="4819577" cy="35678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Picture 6" descr="A group of people standing in front of a mountain&#10;&#10;Description generated with high confidence">
            <a:extLst>
              <a:ext uri="{FF2B5EF4-FFF2-40B4-BE49-F238E27FC236}">
                <a16:creationId xmlns:a16="http://schemas.microsoft.com/office/drawing/2014/main" id="{E9B6230B-7CA4-4809-B4EF-E9C83435ED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20" y="3979468"/>
            <a:ext cx="6351295" cy="35678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10" name="Picture 9" descr="A person rowing a boat in the water&#10;&#10;Description generated with high confidence">
            <a:extLst>
              <a:ext uri="{FF2B5EF4-FFF2-40B4-BE49-F238E27FC236}">
                <a16:creationId xmlns:a16="http://schemas.microsoft.com/office/drawing/2014/main" id="{A26E5AFB-4870-470F-ADB0-C3072C86D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3707084" y="225127"/>
            <a:ext cx="6351294" cy="3568080"/>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Picture 3">
            <a:extLst>
              <a:ext uri="{FF2B5EF4-FFF2-40B4-BE49-F238E27FC236}">
                <a16:creationId xmlns:a16="http://schemas.microsoft.com/office/drawing/2014/main" id="{3C4DA7E1-6DEE-41FF-B5AC-61A98E29E3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219898"/>
            <a:ext cx="4769204" cy="3573034"/>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2" name="Slide Number Placeholder 1">
            <a:extLst>
              <a:ext uri="{FF2B5EF4-FFF2-40B4-BE49-F238E27FC236}">
                <a16:creationId xmlns:a16="http://schemas.microsoft.com/office/drawing/2014/main" id="{5DABBAD0-5DF4-40DF-85FD-6863156A2B97}"/>
              </a:ext>
            </a:extLst>
          </p:cNvPr>
          <p:cNvSpPr>
            <a:spLocks noGrp="1"/>
          </p:cNvSpPr>
          <p:nvPr>
            <p:ph type="sldNum" sz="quarter" idx="12"/>
          </p:nvPr>
        </p:nvSpPr>
        <p:spPr>
          <a:xfrm>
            <a:off x="8745833" y="7203863"/>
            <a:ext cx="621051" cy="413808"/>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Tree>
    <p:extLst>
      <p:ext uri="{BB962C8B-B14F-4D97-AF65-F5344CB8AC3E}">
        <p14:creationId xmlns:p14="http://schemas.microsoft.com/office/powerpoint/2010/main" val="501045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16" name="Shape 116"/>
          <p:cNvSpPr/>
          <p:nvPr/>
        </p:nvSpPr>
        <p:spPr>
          <a:xfrm>
            <a:off x="325464" y="354985"/>
            <a:ext cx="9438469" cy="67095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This training module is designed to be presented: </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by a district membership chair and/or other members of the council/district membership or commissioner teams</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using a face-to-face, teleconference, virtual go-to-meeting, or webinar format with as much participant interaction as possible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in a visit with unit leadership or at a unit committee meeting, Roundtable, University of Scouting, district membership team meeting, or other gathering.</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Adaptability is key. Be ready to personalize and adapt to the audience and situation.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361001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62097-66E4-4E75-B9FD-30BC4384AE6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20</a:t>
            </a:fld>
            <a:endParaRPr lang="en-US">
              <a:solidFill>
                <a:sysClr val="windowText" lastClr="000000"/>
              </a:solidFill>
            </a:endParaRPr>
          </a:p>
        </p:txBody>
      </p:sp>
      <p:sp>
        <p:nvSpPr>
          <p:cNvPr id="3" name="Shape 177">
            <a:extLst>
              <a:ext uri="{FF2B5EF4-FFF2-40B4-BE49-F238E27FC236}">
                <a16:creationId xmlns:a16="http://schemas.microsoft.com/office/drawing/2014/main" id="{71BF6474-921E-44DE-8F9F-4CDC63FA6FC3}"/>
              </a:ext>
            </a:extLst>
          </p:cNvPr>
          <p:cNvSpPr/>
          <p:nvPr/>
        </p:nvSpPr>
        <p:spPr>
          <a:xfrm>
            <a:off x="154983" y="550440"/>
            <a:ext cx="9748434" cy="60016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D</a:t>
            </a:r>
            <a:r>
              <a:rPr lang="en-US"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E</a:t>
            </a:r>
            <a:r>
              <a:rPr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CREASE</a:t>
            </a:r>
          </a:p>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The number of families who leave soon after  </a:t>
            </a:r>
          </a:p>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joining</a:t>
            </a:r>
            <a:r>
              <a:rPr lang="en-US"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the troop</a:t>
            </a: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a:t>
            </a:r>
            <a:endParaRPr dirty="0">
              <a:solidFill>
                <a:schemeClr val="tx2"/>
              </a:solidFill>
              <a:effectLst>
                <a:outerShdw blurRad="50800" dist="38100" dir="13500000" algn="br"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67419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generated with high confidence">
            <a:extLst>
              <a:ext uri="{FF2B5EF4-FFF2-40B4-BE49-F238E27FC236}">
                <a16:creationId xmlns:a16="http://schemas.microsoft.com/office/drawing/2014/main" id="{1CE93A98-ADE3-4AC7-8D4C-E8E316A94F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71462"/>
            <a:ext cx="10058400" cy="7315201"/>
          </a:xfrm>
          <a:prstGeom prst="rect">
            <a:avLst/>
          </a:prstGeom>
        </p:spPr>
      </p:pic>
      <p:sp>
        <p:nvSpPr>
          <p:cNvPr id="2" name="Slide Number Placeholder 1">
            <a:extLst>
              <a:ext uri="{FF2B5EF4-FFF2-40B4-BE49-F238E27FC236}">
                <a16:creationId xmlns:a16="http://schemas.microsoft.com/office/drawing/2014/main" id="{E494E223-5E7C-4813-8CE0-EDA162D9E98A}"/>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21</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4" name="Rectangle 3">
            <a:extLst>
              <a:ext uri="{FF2B5EF4-FFF2-40B4-BE49-F238E27FC236}">
                <a16:creationId xmlns:a16="http://schemas.microsoft.com/office/drawing/2014/main" id="{CB9445B4-A1B8-4EE6-9ED8-D82C44A6B372}"/>
              </a:ext>
            </a:extLst>
          </p:cNvPr>
          <p:cNvSpPr/>
          <p:nvPr/>
        </p:nvSpPr>
        <p:spPr>
          <a:xfrm>
            <a:off x="1262199" y="464484"/>
            <a:ext cx="7866529" cy="6417141"/>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Have</a:t>
            </a:r>
            <a:r>
              <a:rPr kumimoji="0" lang="en-US" sz="7200" b="1" i="0" u="none" strike="noStrike" kern="0" cap="none" spc="0" normalizeH="0" baseline="0" noProof="0" dirty="0">
                <a:ln w="28575">
                  <a:solidFill>
                    <a:prstClr val="black"/>
                  </a:solidFill>
                </a:ln>
                <a:solidFill>
                  <a:prstClr val="black"/>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11500" b="1" i="0" u="none" strike="noStrike" kern="0" cap="none" spc="0" normalizeH="0" baseline="0" noProof="0" dirty="0">
                <a:ln w="28575">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MORE</a:t>
            </a:r>
            <a:r>
              <a:rPr kumimoji="0" lang="en-US" sz="11500" b="1" i="0" u="none" strike="noStrike" kern="0" cap="none" spc="0" normalizeH="0" baseline="0" noProof="0" dirty="0">
                <a:ln w="28575">
                  <a:solidFill>
                    <a:prstClr val="black"/>
                  </a:solidFill>
                </a:ln>
                <a:solidFill>
                  <a:srgbClr val="33CC33"/>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ADULT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VOLUNTEERS</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to help you?</a:t>
            </a:r>
            <a:endParaRPr kumimoji="0" lang="en-US" sz="8000" b="1" i="0" u="none" strike="noStrike" kern="0" cap="none" spc="0" normalizeH="0" baseline="0" noProof="0" dirty="0">
              <a:ln w="28575">
                <a:solidFill>
                  <a:prstClr val="black"/>
                </a:solidFill>
              </a:ln>
              <a:solidFill>
                <a:srgbClr val="0E58C4"/>
              </a:solidFill>
              <a:effectLst>
                <a:outerShdw blurRad="50800" dist="76200" dir="18900000" rotWithShape="0">
                  <a:srgbClr val="000000">
                    <a:alpha val="44000"/>
                  </a:srgbClr>
                </a:outerShdw>
              </a:effectLst>
              <a:uLnTx/>
              <a:uFillTx/>
              <a:latin typeface="Arial Black" panose="020B0A04020102020204" pitchFamily="34" charset="0"/>
              <a:ea typeface="+mj-ea"/>
              <a:cs typeface="+mj-cs"/>
              <a:sym typeface="Helvetica"/>
            </a:endParaRPr>
          </a:p>
        </p:txBody>
      </p:sp>
    </p:spTree>
    <p:extLst>
      <p:ext uri="{BB962C8B-B14F-4D97-AF65-F5344CB8AC3E}">
        <p14:creationId xmlns:p14="http://schemas.microsoft.com/office/powerpoint/2010/main" val="100825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EB9D8-D7FF-41A5-BA3A-370764416649}"/>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22</a:t>
            </a:fld>
            <a:endParaRPr lang="en-US">
              <a:solidFill>
                <a:sysClr val="windowText" lastClr="000000"/>
              </a:solidFill>
            </a:endParaRPr>
          </a:p>
        </p:txBody>
      </p:sp>
      <p:sp>
        <p:nvSpPr>
          <p:cNvPr id="3" name="Shape 202">
            <a:extLst>
              <a:ext uri="{FF2B5EF4-FFF2-40B4-BE49-F238E27FC236}">
                <a16:creationId xmlns:a16="http://schemas.microsoft.com/office/drawing/2014/main" id="{1CFC7BC0-68D6-4CDE-BE27-A8682713F2BE}"/>
              </a:ext>
            </a:extLst>
          </p:cNvPr>
          <p:cNvSpPr/>
          <p:nvPr/>
        </p:nvSpPr>
        <p:spPr>
          <a:xfrm>
            <a:off x="922628" y="728101"/>
            <a:ext cx="8213144" cy="59708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If YOU</a:t>
            </a:r>
          </a:p>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ANSWERED </a:t>
            </a:r>
          </a:p>
          <a:p>
            <a:pPr algn="ctr">
              <a:defRPr sz="13800" b="1">
                <a:ln w="13461">
                  <a:solidFill>
                    <a:srgbClr val="FFFFFF"/>
                  </a:solidFill>
                </a:ln>
                <a:solidFill>
                  <a:srgbClr val="FF0000"/>
                </a:solidFill>
                <a:effectLst>
                  <a:outerShdw blurRad="50800" dist="76200" dir="18900000" rotWithShape="0">
                    <a:srgbClr val="000000">
                      <a:alpha val="44000"/>
                    </a:srgbClr>
                  </a:outerShdw>
                </a:effectLst>
                <a:latin typeface="+mn-lt"/>
                <a:ea typeface="+mn-ea"/>
                <a:cs typeface="+mn-cs"/>
                <a:sym typeface="Helvetica"/>
              </a:defRPr>
            </a:pPr>
            <a:r>
              <a:rPr sz="16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YES</a:t>
            </a:r>
          </a:p>
          <a:p>
            <a:pPr algn="ctr">
              <a:defRPr sz="72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66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t</a:t>
            </a: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o any of these,</a:t>
            </a:r>
            <a:r>
              <a:rPr sz="7200" dirty="0">
                <a:solidFill>
                  <a:schemeClr val="accent1">
                    <a:lumMod val="75000"/>
                  </a:schemeClr>
                </a:solidFill>
                <a:latin typeface="Arial Black" panose="020B0A04020102020204" pitchFamily="34" charset="0"/>
              </a:rPr>
              <a:t> </a:t>
            </a:r>
            <a:endParaRPr sz="80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37932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1FD0C-CA23-46EB-B26E-AD7C95657DC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23</a:t>
            </a:fld>
            <a:endParaRPr lang="en-US">
              <a:solidFill>
                <a:sysClr val="windowText" lastClr="000000"/>
              </a:solidFill>
            </a:endParaRPr>
          </a:p>
        </p:txBody>
      </p:sp>
      <p:sp>
        <p:nvSpPr>
          <p:cNvPr id="4" name="Shape 204">
            <a:extLst>
              <a:ext uri="{FF2B5EF4-FFF2-40B4-BE49-F238E27FC236}">
                <a16:creationId xmlns:a16="http://schemas.microsoft.com/office/drawing/2014/main" id="{5CB67DF2-DFC8-435B-A27C-1E4DE88DC2C3}"/>
              </a:ext>
            </a:extLst>
          </p:cNvPr>
          <p:cNvSpPr/>
          <p:nvPr/>
        </p:nvSpPr>
        <p:spPr>
          <a:xfrm>
            <a:off x="119270" y="881123"/>
            <a:ext cx="9939130" cy="563231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THEN</a:t>
            </a:r>
            <a:r>
              <a:rPr lang="en-US"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 A</a:t>
            </a:r>
            <a:endPar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endParaRP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NEW</a:t>
            </a: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MEMBER </a:t>
            </a: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COORDINATOR</a:t>
            </a:r>
          </a:p>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lang="en-US"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is</a:t>
            </a:r>
            <a:r>
              <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 right for YOU!</a:t>
            </a:r>
            <a:endParaRPr sz="8000" dirty="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endParaRPr>
          </a:p>
        </p:txBody>
      </p:sp>
      <p:pic>
        <p:nvPicPr>
          <p:cNvPr id="3" name="Picture 2">
            <a:extLst>
              <a:ext uri="{FF2B5EF4-FFF2-40B4-BE49-F238E27FC236}">
                <a16:creationId xmlns:a16="http://schemas.microsoft.com/office/drawing/2014/main" id="{FC8AD868-3ABA-462D-8A01-D5C6BE806D11}"/>
              </a:ext>
            </a:extLst>
          </p:cNvPr>
          <p:cNvPicPr>
            <a:picLocks noChangeAspect="1"/>
          </p:cNvPicPr>
          <p:nvPr/>
        </p:nvPicPr>
        <p:blipFill>
          <a:blip r:embed="rId2"/>
          <a:stretch>
            <a:fillRect/>
          </a:stretch>
        </p:blipFill>
        <p:spPr>
          <a:xfrm>
            <a:off x="119270" y="881123"/>
            <a:ext cx="3292125" cy="3279932"/>
          </a:xfrm>
          <a:prstGeom prst="rect">
            <a:avLst/>
          </a:prstGeom>
        </p:spPr>
      </p:pic>
    </p:spTree>
    <p:extLst>
      <p:ext uri="{BB962C8B-B14F-4D97-AF65-F5344CB8AC3E}">
        <p14:creationId xmlns:p14="http://schemas.microsoft.com/office/powerpoint/2010/main" val="7311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1378F-CB9D-4EAC-A039-FB8556E3C5C3}"/>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24</a:t>
            </a:fld>
            <a:endParaRPr lang="en-US">
              <a:solidFill>
                <a:sysClr val="windowText" lastClr="000000"/>
              </a:solidFill>
            </a:endParaRPr>
          </a:p>
        </p:txBody>
      </p:sp>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id="{EBA088E2-2261-45E9-B8A3-DE08AC8CD6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4728"/>
            <a:ext cx="10058400" cy="7462944"/>
          </a:xfrm>
          <a:prstGeom prst="rect">
            <a:avLst/>
          </a:prstGeom>
        </p:spPr>
      </p:pic>
      <p:sp>
        <p:nvSpPr>
          <p:cNvPr id="5" name="Shape 207">
            <a:extLst>
              <a:ext uri="{FF2B5EF4-FFF2-40B4-BE49-F238E27FC236}">
                <a16:creationId xmlns:a16="http://schemas.microsoft.com/office/drawing/2014/main" id="{4025B5FB-9D0D-44F4-89A6-0BB4B583DAAA}"/>
              </a:ext>
            </a:extLst>
          </p:cNvPr>
          <p:cNvSpPr/>
          <p:nvPr/>
        </p:nvSpPr>
        <p:spPr>
          <a:xfrm>
            <a:off x="-304801" y="537950"/>
            <a:ext cx="10363201"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FF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6" name="Shape 208">
            <a:extLst>
              <a:ext uri="{FF2B5EF4-FFF2-40B4-BE49-F238E27FC236}">
                <a16:creationId xmlns:a16="http://schemas.microsoft.com/office/drawing/2014/main" id="{F2747F2C-BB46-4685-8259-165A6AB1EB31}"/>
              </a:ext>
            </a:extLst>
          </p:cNvPr>
          <p:cNvSpPr/>
          <p:nvPr/>
        </p:nvSpPr>
        <p:spPr>
          <a:xfrm>
            <a:off x="-152401" y="5863346"/>
            <a:ext cx="10363201" cy="17543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rPr>
              <a:t>SHARE THE BENEFITS</a:t>
            </a:r>
            <a:endParaRPr kumimoji="0" lang="en-US"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rPr>
              <a:t> OF SCOUTING</a:t>
            </a:r>
          </a:p>
        </p:txBody>
      </p:sp>
    </p:spTree>
    <p:extLst>
      <p:ext uri="{BB962C8B-B14F-4D97-AF65-F5344CB8AC3E}">
        <p14:creationId xmlns:p14="http://schemas.microsoft.com/office/powerpoint/2010/main" val="280462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4227C-B7F6-446F-B380-286E2E5D04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
        <p:nvSpPr>
          <p:cNvPr id="2" name="Slide Number Placeholder 1">
            <a:extLst>
              <a:ext uri="{FF2B5EF4-FFF2-40B4-BE49-F238E27FC236}">
                <a16:creationId xmlns:a16="http://schemas.microsoft.com/office/drawing/2014/main" id="{EC889E2B-12CA-45BF-BEEC-88598DFF389F}"/>
              </a:ext>
            </a:extLst>
          </p:cNvPr>
          <p:cNvSpPr>
            <a:spLocks noGrp="1"/>
          </p:cNvSpPr>
          <p:nvPr>
            <p:ph type="sldNum" sz="quarter" idx="12"/>
          </p:nvPr>
        </p:nvSpPr>
        <p:spPr>
          <a:xfrm>
            <a:off x="7103745" y="7203863"/>
            <a:ext cx="2263140" cy="413808"/>
          </a:xfrm>
        </p:spPr>
        <p:txBody>
          <a:bodyPr>
            <a:normAutofit/>
          </a:bodyPr>
          <a:lstStyle/>
          <a:p>
            <a:pPr defTabSz="1005840">
              <a:spcAft>
                <a:spcPts val="600"/>
              </a:spcAft>
              <a:defRPr/>
            </a:pPr>
            <a:fld id="{C8B83EBF-F1D2-4C8F-A61D-2E3A079C95AA}" type="slidenum">
              <a:rPr lang="en-US">
                <a:solidFill>
                  <a:srgbClr val="FFFFFF"/>
                </a:solidFill>
              </a:rPr>
              <a:pPr defTabSz="1005840">
                <a:spcAft>
                  <a:spcPts val="600"/>
                </a:spcAft>
                <a:defRPr/>
              </a:pPr>
              <a:t>25</a:t>
            </a:fld>
            <a:endParaRPr lang="en-US">
              <a:solidFill>
                <a:srgbClr val="FFFFFF"/>
              </a:solidFill>
            </a:endParaRPr>
          </a:p>
        </p:txBody>
      </p:sp>
    </p:spTree>
    <p:extLst>
      <p:ext uri="{BB962C8B-B14F-4D97-AF65-F5344CB8AC3E}">
        <p14:creationId xmlns:p14="http://schemas.microsoft.com/office/powerpoint/2010/main" val="4208725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225" y="2229711"/>
            <a:ext cx="7609950" cy="5373432"/>
          </a:xfrm>
          <a:prstGeom prst="rect">
            <a:avLst/>
          </a:prstGeom>
          <a:ln>
            <a:noFill/>
          </a:ln>
          <a:effectLst>
            <a:outerShdw blurRad="292100" dist="139700" dir="2700000" algn="tl" rotWithShape="0">
              <a:srgbClr val="333333">
                <a:alpha val="65000"/>
              </a:srgbClr>
            </a:outerShdw>
          </a:effectLst>
        </p:spPr>
      </p:pic>
      <p:sp>
        <p:nvSpPr>
          <p:cNvPr id="4" name="Shape 219">
            <a:extLst>
              <a:ext uri="{FF2B5EF4-FFF2-40B4-BE49-F238E27FC236}">
                <a16:creationId xmlns:a16="http://schemas.microsoft.com/office/drawing/2014/main" id="{04D71BA1-1F3B-4F81-BF4E-E23E7883DAEA}"/>
              </a:ext>
            </a:extLst>
          </p:cNvPr>
          <p:cNvSpPr/>
          <p:nvPr/>
        </p:nvSpPr>
        <p:spPr>
          <a:xfrm>
            <a:off x="-1" y="277358"/>
            <a:ext cx="100584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5" name="Shape 220">
            <a:extLst>
              <a:ext uri="{FF2B5EF4-FFF2-40B4-BE49-F238E27FC236}">
                <a16:creationId xmlns:a16="http://schemas.microsoft.com/office/drawing/2014/main" id="{4C07204C-4B0A-4D46-8251-893DC12604D0}"/>
              </a:ext>
            </a:extLst>
          </p:cNvPr>
          <p:cNvSpPr/>
          <p:nvPr/>
        </p:nvSpPr>
        <p:spPr>
          <a:xfrm>
            <a:off x="0" y="907634"/>
            <a:ext cx="10363201" cy="15696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GUIDE JOINING </a:t>
            </a:r>
            <a:r>
              <a:rPr kumimoji="0" lang="en-US"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&amp;</a:t>
            </a:r>
            <a:r>
              <a:rPr kumimoji="0"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 WELCOMING</a:t>
            </a:r>
          </a:p>
        </p:txBody>
      </p:sp>
    </p:spTree>
    <p:extLst>
      <p:ext uri="{BB962C8B-B14F-4D97-AF65-F5344CB8AC3E}">
        <p14:creationId xmlns:p14="http://schemas.microsoft.com/office/powerpoint/2010/main" val="392794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4335C0-BEB5-4BF7-832D-70178DC312BE}"/>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BC18EC6F-9F3D-4EA9-B52B-23C3CAF5AEDA}"/>
              </a:ext>
            </a:extLst>
          </p:cNvPr>
          <p:cNvSpPr/>
          <p:nvPr/>
        </p:nvSpPr>
        <p:spPr>
          <a:xfrm>
            <a:off x="326548" y="603483"/>
            <a:ext cx="5029200" cy="2954655"/>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JUST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WANT TO</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“FIT IN”</a:t>
            </a:r>
            <a:endParaRPr kumimoji="0" lang="en-US" sz="54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6" name="Picture 5">
            <a:extLst>
              <a:ext uri="{FF2B5EF4-FFF2-40B4-BE49-F238E27FC236}">
                <a16:creationId xmlns:a16="http://schemas.microsoft.com/office/drawing/2014/main" id="{2AABEDEC-B4AE-475F-BB65-7DFE5C0050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1474" b="86213" l="34839" r="85682">
                        <a14:foregroundMark x1="43778" y1="40625" x2="41333" y2="38125"/>
                        <a14:foregroundMark x1="37333" y1="41563" x2="36667" y2="48750"/>
                        <a14:foregroundMark x1="47778" y1="73438" x2="50762" y2="74063"/>
                        <a14:foregroundMark x1="68445" y1="74375" x2="72761" y2="73847"/>
                        <a14:foregroundMark x1="58947" y1="75536" x2="61053" y2="75279"/>
                        <a14:foregroundMark x1="50222" y1="29688" x2="49778" y2="33750"/>
                        <a14:foregroundMark x1="60222" y1="31250" x2="60667" y2="33125"/>
                        <a14:foregroundMark x1="69111" y1="33438" x2="69111" y2="33438"/>
                        <a14:foregroundMark x1="77333" y1="37813" x2="77333" y2="37813"/>
                        <a14:backgroundMark x1="54444" y1="76563" x2="54444" y2="75000"/>
                        <a14:backgroundMark x1="65778" y1="74375" x2="65778" y2="76250"/>
                        <a14:backgroundMark x1="54222" y1="74063" x2="54222" y2="76875"/>
                        <a14:backgroundMark x1="74222" y1="73750" x2="73778" y2="74688"/>
                      </a14:backgroundRemoval>
                    </a14:imgEffect>
                  </a14:imgLayer>
                </a14:imgProps>
              </a:ext>
              <a:ext uri="{28A0092B-C50C-407E-A947-70E740481C1C}">
                <a14:useLocalDpi xmlns:a14="http://schemas.microsoft.com/office/drawing/2010/main"/>
              </a:ext>
            </a:extLst>
          </a:blip>
          <a:srcRect l="28484" t="13381" r="7962" b="5695"/>
          <a:stretch/>
        </p:blipFill>
        <p:spPr>
          <a:xfrm>
            <a:off x="2984872" y="1663163"/>
            <a:ext cx="6746980" cy="6109237"/>
          </a:xfrm>
          <a:prstGeom prst="rect">
            <a:avLst/>
          </a:prstGeom>
        </p:spPr>
      </p:pic>
      <p:pic>
        <p:nvPicPr>
          <p:cNvPr id="3" name="Picture 2">
            <a:extLst>
              <a:ext uri="{FF2B5EF4-FFF2-40B4-BE49-F238E27FC236}">
                <a16:creationId xmlns:a16="http://schemas.microsoft.com/office/drawing/2014/main" id="{CF6A70B4-3697-49BB-A1E4-6B21901F8B92}"/>
              </a:ext>
            </a:extLst>
          </p:cNvPr>
          <p:cNvPicPr>
            <a:picLocks noChangeAspect="1"/>
          </p:cNvPicPr>
          <p:nvPr/>
        </p:nvPicPr>
        <p:blipFill>
          <a:blip r:embed="rId5"/>
          <a:stretch>
            <a:fillRect/>
          </a:stretch>
        </p:blipFill>
        <p:spPr>
          <a:xfrm rot="21180854">
            <a:off x="6890677" y="5440367"/>
            <a:ext cx="1086513" cy="1315659"/>
          </a:xfrm>
          <a:prstGeom prst="rect">
            <a:avLst/>
          </a:prstGeom>
        </p:spPr>
      </p:pic>
    </p:spTree>
    <p:extLst>
      <p:ext uri="{BB962C8B-B14F-4D97-AF65-F5344CB8AC3E}">
        <p14:creationId xmlns:p14="http://schemas.microsoft.com/office/powerpoint/2010/main" val="100522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75" y="2213262"/>
            <a:ext cx="8097500" cy="5398334"/>
          </a:xfrm>
          <a:prstGeom prst="rect">
            <a:avLst/>
          </a:prstGeom>
        </p:spPr>
      </p:pic>
      <p:sp>
        <p:nvSpPr>
          <p:cNvPr id="4" name="Shape 219">
            <a:extLst>
              <a:ext uri="{FF2B5EF4-FFF2-40B4-BE49-F238E27FC236}">
                <a16:creationId xmlns:a16="http://schemas.microsoft.com/office/drawing/2014/main" id="{6B214030-DF2B-4C5A-B736-54815DC832F4}"/>
              </a:ext>
            </a:extLst>
          </p:cNvPr>
          <p:cNvSpPr/>
          <p:nvPr/>
        </p:nvSpPr>
        <p:spPr>
          <a:xfrm>
            <a:off x="-1" y="277358"/>
            <a:ext cx="100584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5" name="Shape 226">
            <a:extLst>
              <a:ext uri="{FF2B5EF4-FFF2-40B4-BE49-F238E27FC236}">
                <a16:creationId xmlns:a16="http://schemas.microsoft.com/office/drawing/2014/main" id="{BFC890FC-684B-423C-A6E5-1F64FB0B5D65}"/>
              </a:ext>
            </a:extLst>
          </p:cNvPr>
          <p:cNvSpPr/>
          <p:nvPr/>
        </p:nvSpPr>
        <p:spPr>
          <a:xfrm>
            <a:off x="-152402" y="1183754"/>
            <a:ext cx="10363201"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5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r>
              <a:rPr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ARE EASILY</a:t>
            </a:r>
            <a:r>
              <a:rPr lang="en-US"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 </a:t>
            </a:r>
            <a:r>
              <a:rPr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IDENTIFIABLE</a:t>
            </a:r>
          </a:p>
        </p:txBody>
      </p:sp>
    </p:spTree>
    <p:extLst>
      <p:ext uri="{BB962C8B-B14F-4D97-AF65-F5344CB8AC3E}">
        <p14:creationId xmlns:p14="http://schemas.microsoft.com/office/powerpoint/2010/main" val="278987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14C207-FAAE-4721-B6D6-B312CBBA4603}"/>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29</a:t>
            </a:fld>
            <a:endParaRPr lang="en-US">
              <a:solidFill>
                <a:sysClr val="windowText" lastClr="000000"/>
              </a:solidFill>
            </a:endParaRPr>
          </a:p>
        </p:txBody>
      </p:sp>
      <p:pic>
        <p:nvPicPr>
          <p:cNvPr id="3" name="Picture 2">
            <a:extLst>
              <a:ext uri="{FF2B5EF4-FFF2-40B4-BE49-F238E27FC236}">
                <a16:creationId xmlns:a16="http://schemas.microsoft.com/office/drawing/2014/main" id="{B3887ED9-DAA2-44C1-89C3-4515150E79AF}"/>
              </a:ext>
            </a:extLst>
          </p:cNvPr>
          <p:cNvPicPr>
            <a:picLocks noChangeAspect="1"/>
          </p:cNvPicPr>
          <p:nvPr/>
        </p:nvPicPr>
        <p:blipFill>
          <a:blip r:embed="rId3"/>
          <a:stretch>
            <a:fillRect/>
          </a:stretch>
        </p:blipFill>
        <p:spPr>
          <a:xfrm>
            <a:off x="0" y="1626130"/>
            <a:ext cx="10058400" cy="5608320"/>
          </a:xfrm>
          <a:prstGeom prst="rect">
            <a:avLst/>
          </a:prstGeom>
        </p:spPr>
      </p:pic>
      <p:sp>
        <p:nvSpPr>
          <p:cNvPr id="4" name="Shape 231">
            <a:extLst>
              <a:ext uri="{FF2B5EF4-FFF2-40B4-BE49-F238E27FC236}">
                <a16:creationId xmlns:a16="http://schemas.microsoft.com/office/drawing/2014/main" id="{4E23F7D0-C5B2-41E5-896B-4200001CF26B}"/>
              </a:ext>
            </a:extLst>
          </p:cNvPr>
          <p:cNvSpPr/>
          <p:nvPr/>
        </p:nvSpPr>
        <p:spPr>
          <a:xfrm>
            <a:off x="-152402" y="232776"/>
            <a:ext cx="10363201"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6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kumimoji="0" sz="40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NEW MEMBER COORDINATORS</a:t>
            </a:r>
          </a:p>
        </p:txBody>
      </p:sp>
      <p:sp>
        <p:nvSpPr>
          <p:cNvPr id="5" name="Shape 232">
            <a:extLst>
              <a:ext uri="{FF2B5EF4-FFF2-40B4-BE49-F238E27FC236}">
                <a16:creationId xmlns:a16="http://schemas.microsoft.com/office/drawing/2014/main" id="{938AF146-FB22-45A0-BE8E-43DF32BC3AAE}"/>
              </a:ext>
            </a:extLst>
          </p:cNvPr>
          <p:cNvSpPr/>
          <p:nvPr/>
        </p:nvSpPr>
        <p:spPr>
          <a:xfrm>
            <a:off x="-152402" y="827798"/>
            <a:ext cx="10363201"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66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6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BELONG TO A TEAM</a:t>
            </a:r>
          </a:p>
        </p:txBody>
      </p:sp>
    </p:spTree>
    <p:extLst>
      <p:ext uri="{BB962C8B-B14F-4D97-AF65-F5344CB8AC3E}">
        <p14:creationId xmlns:p14="http://schemas.microsoft.com/office/powerpoint/2010/main" val="4012653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20" name="Shape 120"/>
          <p:cNvSpPr/>
          <p:nvPr/>
        </p:nvSpPr>
        <p:spPr>
          <a:xfrm>
            <a:off x="325464" y="354985"/>
            <a:ext cx="9438469" cy="750974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Keep in mind that the audience: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should include the Unit Key 3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Scout</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master,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Troop</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Committee Chair, Chartered Organization Representative) and other influential unit adults - to the extent possible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will probably have familiarity with the unit dynamics </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will probably have some knowledge/experience in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Boy</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Scouting but may or may not be trained</a:t>
            </a: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is likely to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include</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millennial parents, who, as a group:</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Have strong core values in keeping with Boy Scout values</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Set high standards for organization and preparedness </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Expect to volunteer </a:t>
            </a:r>
            <a:r>
              <a:rPr kumimoji="0" sz="2000" b="0" i="0" u="sng" strike="noStrike" kern="0" cap="none" spc="0" normalizeH="0" baseline="0" noProof="0">
                <a:ln>
                  <a:noFill/>
                </a:ln>
                <a:solidFill>
                  <a:srgbClr val="000000"/>
                </a:solidFill>
                <a:effectLst/>
                <a:uLnTx/>
                <a:uFillTx/>
                <a:latin typeface="Arial Black" panose="020B0A04020102020204" pitchFamily="34" charset="0"/>
                <a:cs typeface="Calibri"/>
                <a:sym typeface="Calibri"/>
              </a:rPr>
              <a:t>after</a:t>
            </a: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a gradual welcome and orientation process</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Work best as members of a team</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1600"/>
            </a:pPr>
            <a:endParaRPr kumimoji="0" sz="1600" b="0" i="0" u="none" strike="noStrike" kern="0" cap="none" spc="0" normalizeH="0" baseline="0" noProof="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1096905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3A38C-30B4-4CC6-8715-9EF7DEC2C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728"/>
            <a:ext cx="10058400" cy="7549767"/>
          </a:xfrm>
          <a:prstGeom prst="rect">
            <a:avLst/>
          </a:prstGeom>
        </p:spPr>
      </p:pic>
      <p:sp>
        <p:nvSpPr>
          <p:cNvPr id="2" name="Slide Number Placeholder 1">
            <a:extLst>
              <a:ext uri="{FF2B5EF4-FFF2-40B4-BE49-F238E27FC236}">
                <a16:creationId xmlns:a16="http://schemas.microsoft.com/office/drawing/2014/main" id="{9051B0FB-44D1-4C76-9FE7-1D1BAE54AB41}"/>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FFFFFF"/>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222708DC-53C2-4D8E-8CFF-625AF6CC69D6}"/>
              </a:ext>
            </a:extLst>
          </p:cNvPr>
          <p:cNvSpPr/>
          <p:nvPr/>
        </p:nvSpPr>
        <p:spPr>
          <a:xfrm rot="16200000">
            <a:off x="4139298" y="5014854"/>
            <a:ext cx="2523567"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hospitality</a:t>
            </a:r>
          </a:p>
        </p:txBody>
      </p:sp>
      <p:sp>
        <p:nvSpPr>
          <p:cNvPr id="6" name="Rectangle 5">
            <a:extLst>
              <a:ext uri="{FF2B5EF4-FFF2-40B4-BE49-F238E27FC236}">
                <a16:creationId xmlns:a16="http://schemas.microsoft.com/office/drawing/2014/main" id="{F7365D38-D60C-498B-8147-FB716F40CFD4}"/>
              </a:ext>
            </a:extLst>
          </p:cNvPr>
          <p:cNvSpPr/>
          <p:nvPr/>
        </p:nvSpPr>
        <p:spPr>
          <a:xfrm rot="16200000">
            <a:off x="5652348" y="5015238"/>
            <a:ext cx="2523567"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welcoming</a:t>
            </a:r>
          </a:p>
        </p:txBody>
      </p:sp>
      <p:sp>
        <p:nvSpPr>
          <p:cNvPr id="7" name="Rectangle 6">
            <a:extLst>
              <a:ext uri="{FF2B5EF4-FFF2-40B4-BE49-F238E27FC236}">
                <a16:creationId xmlns:a16="http://schemas.microsoft.com/office/drawing/2014/main" id="{707C5473-F570-47BC-AEE7-6D0AE54660F2}"/>
              </a:ext>
            </a:extLst>
          </p:cNvPr>
          <p:cNvSpPr/>
          <p:nvPr/>
        </p:nvSpPr>
        <p:spPr>
          <a:xfrm rot="16200000">
            <a:off x="1372274" y="5076412"/>
            <a:ext cx="2251334"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social media</a:t>
            </a:r>
          </a:p>
        </p:txBody>
      </p:sp>
      <p:sp>
        <p:nvSpPr>
          <p:cNvPr id="8" name="Rectangle 7">
            <a:extLst>
              <a:ext uri="{FF2B5EF4-FFF2-40B4-BE49-F238E27FC236}">
                <a16:creationId xmlns:a16="http://schemas.microsoft.com/office/drawing/2014/main" id="{B5F74A67-7815-49A8-B46C-F3810F8B208D}"/>
              </a:ext>
            </a:extLst>
          </p:cNvPr>
          <p:cNvSpPr/>
          <p:nvPr/>
        </p:nvSpPr>
        <p:spPr>
          <a:xfrm rot="16200000">
            <a:off x="55483" y="5119664"/>
            <a:ext cx="1981929"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greeting</a:t>
            </a:r>
          </a:p>
        </p:txBody>
      </p:sp>
      <p:sp>
        <p:nvSpPr>
          <p:cNvPr id="12" name="Rectangle 11">
            <a:extLst>
              <a:ext uri="{FF2B5EF4-FFF2-40B4-BE49-F238E27FC236}">
                <a16:creationId xmlns:a16="http://schemas.microsoft.com/office/drawing/2014/main" id="{308115D8-23B7-44B5-8A0C-A851F878D910}"/>
              </a:ext>
            </a:extLst>
          </p:cNvPr>
          <p:cNvSpPr/>
          <p:nvPr/>
        </p:nvSpPr>
        <p:spPr>
          <a:xfrm>
            <a:off x="271347" y="555296"/>
            <a:ext cx="8936934" cy="1938992"/>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b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b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SELECT WHAT THEY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LIKE TO DO</a:t>
            </a:r>
            <a:endParaRPr kumimoji="0" lang="en-US" sz="54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9542E2B1-718F-4F7F-9BDF-86F0B85C4B8A}"/>
              </a:ext>
            </a:extLst>
          </p:cNvPr>
          <p:cNvSpPr/>
          <p:nvPr/>
        </p:nvSpPr>
        <p:spPr>
          <a:xfrm rot="16200000">
            <a:off x="2823768" y="5014856"/>
            <a:ext cx="2251334"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organizing</a:t>
            </a:r>
          </a:p>
        </p:txBody>
      </p:sp>
      <p:sp>
        <p:nvSpPr>
          <p:cNvPr id="14" name="Rectangle 13">
            <a:extLst>
              <a:ext uri="{FF2B5EF4-FFF2-40B4-BE49-F238E27FC236}">
                <a16:creationId xmlns:a16="http://schemas.microsoft.com/office/drawing/2014/main" id="{2B1EC07D-6716-4154-8B6D-848DF33BE92F}"/>
              </a:ext>
            </a:extLst>
          </p:cNvPr>
          <p:cNvSpPr/>
          <p:nvPr/>
        </p:nvSpPr>
        <p:spPr>
          <a:xfrm rot="16415687">
            <a:off x="7250409" y="4934999"/>
            <a:ext cx="2251334"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answering questions</a:t>
            </a:r>
          </a:p>
        </p:txBody>
      </p:sp>
    </p:spTree>
    <p:extLst>
      <p:ext uri="{BB962C8B-B14F-4D97-AF65-F5344CB8AC3E}">
        <p14:creationId xmlns:p14="http://schemas.microsoft.com/office/powerpoint/2010/main" val="295994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9">
            <a:extLst>
              <a:ext uri="{FF2B5EF4-FFF2-40B4-BE49-F238E27FC236}">
                <a16:creationId xmlns:a16="http://schemas.microsoft.com/office/drawing/2014/main" id="{6B214030-DF2B-4C5A-B736-54815DC832F4}"/>
              </a:ext>
            </a:extLst>
          </p:cNvPr>
          <p:cNvSpPr/>
          <p:nvPr/>
        </p:nvSpPr>
        <p:spPr>
          <a:xfrm>
            <a:off x="-1" y="277358"/>
            <a:ext cx="100584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6" name="Shape 244">
            <a:extLst>
              <a:ext uri="{FF2B5EF4-FFF2-40B4-BE49-F238E27FC236}">
                <a16:creationId xmlns:a16="http://schemas.microsoft.com/office/drawing/2014/main" id="{4D6E96EC-4981-4819-B793-844B49527C0C}"/>
              </a:ext>
            </a:extLst>
          </p:cNvPr>
          <p:cNvSpPr/>
          <p:nvPr/>
        </p:nvSpPr>
        <p:spPr>
          <a:xfrm>
            <a:off x="0" y="5299740"/>
            <a:ext cx="10058400" cy="19389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ARE SUPPORTED BY THEIR</a:t>
            </a:r>
            <a:endParaRPr kumimoji="0" lang="en-US"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 UNIT, DISTRICT</a:t>
            </a:r>
            <a:r>
              <a:rPr kumimoji="0" lang="en-US"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a:t>
            </a: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 AND COUNCIL LEADERSHIP</a:t>
            </a:r>
          </a:p>
        </p:txBody>
      </p:sp>
      <p:pic>
        <p:nvPicPr>
          <p:cNvPr id="2" name="Picture 1">
            <a:extLst>
              <a:ext uri="{FF2B5EF4-FFF2-40B4-BE49-F238E27FC236}">
                <a16:creationId xmlns:a16="http://schemas.microsoft.com/office/drawing/2014/main" id="{7AF55C0C-AD2B-4361-87C3-FC93EC8903FA}"/>
              </a:ext>
            </a:extLst>
          </p:cNvPr>
          <p:cNvPicPr>
            <a:picLocks noChangeAspect="1"/>
          </p:cNvPicPr>
          <p:nvPr/>
        </p:nvPicPr>
        <p:blipFill>
          <a:blip r:embed="rId3"/>
          <a:stretch>
            <a:fillRect/>
          </a:stretch>
        </p:blipFill>
        <p:spPr>
          <a:xfrm>
            <a:off x="264035" y="1101267"/>
            <a:ext cx="8730229" cy="4712616"/>
          </a:xfrm>
          <a:prstGeom prst="rect">
            <a:avLst/>
          </a:prstGeom>
        </p:spPr>
      </p:pic>
    </p:spTree>
    <p:extLst>
      <p:ext uri="{BB962C8B-B14F-4D97-AF65-F5344CB8AC3E}">
        <p14:creationId xmlns:p14="http://schemas.microsoft.com/office/powerpoint/2010/main" val="101906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8CE2CA-F94E-4D3B-BCC1-F67EA0659354}"/>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32</a:t>
            </a:fld>
            <a:endParaRPr kumimoji="0" lang="en-US" sz="1000" b="0" i="0" u="none" strike="noStrike" kern="1200" cap="none" spc="0" normalizeH="0" baseline="0" noProof="0">
              <a:ln>
                <a:noFill/>
              </a:ln>
              <a:solidFill>
                <a:srgbClr val="FFFFFF"/>
              </a:solidFill>
              <a:effectLst/>
              <a:uLnTx/>
              <a:uFillTx/>
              <a:latin typeface="Calibri"/>
              <a:ea typeface="+mj-ea"/>
              <a:cs typeface="+mj-cs"/>
              <a:sym typeface="Calibri"/>
            </a:endParaRPr>
          </a:p>
        </p:txBody>
      </p:sp>
      <p:pic>
        <p:nvPicPr>
          <p:cNvPr id="5" name="Picture 4">
            <a:extLst>
              <a:ext uri="{FF2B5EF4-FFF2-40B4-BE49-F238E27FC236}">
                <a16:creationId xmlns:a16="http://schemas.microsoft.com/office/drawing/2014/main" id="{9ECE8B79-5A13-404E-96F8-4C9B9CC8D3A9}"/>
              </a:ext>
            </a:extLst>
          </p:cNvPr>
          <p:cNvPicPr>
            <a:picLocks noChangeAspect="1"/>
          </p:cNvPicPr>
          <p:nvPr/>
        </p:nvPicPr>
        <p:blipFill>
          <a:blip r:embed="rId3"/>
          <a:stretch>
            <a:fillRect/>
          </a:stretch>
        </p:blipFill>
        <p:spPr>
          <a:xfrm>
            <a:off x="11716" y="228469"/>
            <a:ext cx="10046684" cy="7343906"/>
          </a:xfrm>
          <a:prstGeom prst="rect">
            <a:avLst/>
          </a:prstGeom>
        </p:spPr>
      </p:pic>
      <p:sp>
        <p:nvSpPr>
          <p:cNvPr id="7" name="Rectangle: Diagonal Corners Rounded 6">
            <a:extLst>
              <a:ext uri="{FF2B5EF4-FFF2-40B4-BE49-F238E27FC236}">
                <a16:creationId xmlns:a16="http://schemas.microsoft.com/office/drawing/2014/main" id="{666A8BB4-3270-424F-B35C-C8CA57E9CEDA}"/>
              </a:ext>
            </a:extLst>
          </p:cNvPr>
          <p:cNvSpPr/>
          <p:nvPr/>
        </p:nvSpPr>
        <p:spPr>
          <a:xfrm>
            <a:off x="5029200" y="775654"/>
            <a:ext cx="4946754" cy="5456420"/>
          </a:xfrm>
          <a:prstGeom prst="round2DiagRect">
            <a:avLst/>
          </a:prstGeom>
          <a:solidFill>
            <a:srgbClr val="EE4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8" name="TextBox 7">
            <a:extLst>
              <a:ext uri="{FF2B5EF4-FFF2-40B4-BE49-F238E27FC236}">
                <a16:creationId xmlns:a16="http://schemas.microsoft.com/office/drawing/2014/main" id="{A3FD4323-6959-407A-A96C-A495089AF457}"/>
              </a:ext>
            </a:extLst>
          </p:cNvPr>
          <p:cNvSpPr txBox="1"/>
          <p:nvPr/>
        </p:nvSpPr>
        <p:spPr>
          <a:xfrm>
            <a:off x="5029200" y="1426372"/>
            <a:ext cx="4195278"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BUILD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YOUR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TEAM!</a:t>
            </a:r>
            <a:endParaRPr kumimoji="0" lang="en-US" sz="16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1586261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9E9C6-BDAC-4E43-A741-DDA9A16A02AF}"/>
              </a:ext>
            </a:extLst>
          </p:cNvPr>
          <p:cNvSpPr>
            <a:spLocks noGrp="1"/>
          </p:cNvSpPr>
          <p:nvPr>
            <p:ph type="sldNum" sz="quarter" idx="12"/>
          </p:nvPr>
        </p:nvSpPr>
        <p:spPr>
          <a:xfrm>
            <a:off x="7208520" y="7234450"/>
            <a:ext cx="2523332" cy="383222"/>
          </a:xfrm>
        </p:spPr>
        <p:txBody>
          <a:bodyPr/>
          <a:lstStyle/>
          <a:p>
            <a:pPr defTabSz="1005840">
              <a:defRPr/>
            </a:pPr>
            <a:fld id="{C8B83EBF-F1D2-4C8F-A61D-2E3A079C95AA}" type="slidenum">
              <a:rPr lang="en-US" smtClean="0">
                <a:solidFill>
                  <a:sysClr val="windowText" lastClr="000000"/>
                </a:solidFill>
              </a:rPr>
              <a:pPr defTabSz="1005840">
                <a:defRPr/>
              </a:pPr>
              <a:t>33</a:t>
            </a:fld>
            <a:endParaRPr lang="en-US">
              <a:solidFill>
                <a:sysClr val="windowText" lastClr="000000"/>
              </a:solidFill>
            </a:endParaRPr>
          </a:p>
        </p:txBody>
      </p:sp>
      <p:pic>
        <p:nvPicPr>
          <p:cNvPr id="3" name="Picture 2">
            <a:extLst>
              <a:ext uri="{FF2B5EF4-FFF2-40B4-BE49-F238E27FC236}">
                <a16:creationId xmlns:a16="http://schemas.microsoft.com/office/drawing/2014/main" id="{0CFFD884-42EF-4F28-920C-2DEC7035D52B}"/>
              </a:ext>
            </a:extLst>
          </p:cNvPr>
          <p:cNvPicPr>
            <a:picLocks noChangeAspect="1"/>
          </p:cNvPicPr>
          <p:nvPr/>
        </p:nvPicPr>
        <p:blipFill>
          <a:blip r:embed="rId3"/>
          <a:stretch>
            <a:fillRect/>
          </a:stretch>
        </p:blipFill>
        <p:spPr>
          <a:xfrm>
            <a:off x="0" y="768741"/>
            <a:ext cx="10058400" cy="6234917"/>
          </a:xfrm>
          <a:prstGeom prst="rect">
            <a:avLst/>
          </a:prstGeom>
        </p:spPr>
      </p:pic>
      <p:sp>
        <p:nvSpPr>
          <p:cNvPr id="4" name="Rectangle 3">
            <a:extLst>
              <a:ext uri="{FF2B5EF4-FFF2-40B4-BE49-F238E27FC236}">
                <a16:creationId xmlns:a16="http://schemas.microsoft.com/office/drawing/2014/main" id="{BD916F8F-E585-4BF6-8143-5A81B104F766}"/>
              </a:ext>
            </a:extLst>
          </p:cNvPr>
          <p:cNvSpPr/>
          <p:nvPr/>
        </p:nvSpPr>
        <p:spPr>
          <a:xfrm>
            <a:off x="6092714" y="537949"/>
            <a:ext cx="3639138" cy="2308324"/>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 </a:t>
            </a:r>
            <a:b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b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EASY JOB</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 FILL</a:t>
            </a:r>
            <a:endParaRPr kumimoji="0" lang="en-US" sz="54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2104485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80">
            <a:extLst>
              <a:ext uri="{FF2B5EF4-FFF2-40B4-BE49-F238E27FC236}">
                <a16:creationId xmlns:a16="http://schemas.microsoft.com/office/drawing/2014/main" id="{3EFB2AB1-4E9E-4703-99C2-ECCBF2476986}"/>
              </a:ext>
            </a:extLst>
          </p:cNvPr>
          <p:cNvSpPr/>
          <p:nvPr/>
        </p:nvSpPr>
        <p:spPr>
          <a:xfrm>
            <a:off x="292575" y="1092175"/>
            <a:ext cx="9473249" cy="63709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YOU MAY</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ALREADY HAVE</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 </a:t>
            </a:r>
            <a:r>
              <a:rPr kumimoji="0" lang="en-US" sz="8800" b="1"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GREAT CANDIDATES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8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Brix Slab Black" panose="02000000000000000000" pitchFamily="50" charset="0"/>
                <a:ea typeface="Abadi MT Condensed Extra Bold" charset="0"/>
                <a:cs typeface="Abadi MT Condensed Extra Bold" charset="0"/>
                <a:sym typeface="Cooper Black"/>
              </a:rPr>
              <a:t> </a:t>
            </a:r>
          </a:p>
        </p:txBody>
      </p:sp>
    </p:spTree>
    <p:extLst>
      <p:ext uri="{BB962C8B-B14F-4D97-AF65-F5344CB8AC3E}">
        <p14:creationId xmlns:p14="http://schemas.microsoft.com/office/powerpoint/2010/main" val="1700803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891B7-33DB-4C9E-BD45-2CB4DC54F051}"/>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55BCA917-141C-42FA-A6A8-22879C7F2EBF}"/>
              </a:ext>
            </a:extLst>
          </p:cNvPr>
          <p:cNvPicPr>
            <a:picLocks noChangeAspect="1"/>
          </p:cNvPicPr>
          <p:nvPr/>
        </p:nvPicPr>
        <p:blipFill>
          <a:blip r:embed="rId3"/>
          <a:stretch>
            <a:fillRect/>
          </a:stretch>
        </p:blipFill>
        <p:spPr>
          <a:xfrm>
            <a:off x="0" y="154728"/>
            <a:ext cx="10058400" cy="7462944"/>
          </a:xfrm>
          <a:prstGeom prst="rect">
            <a:avLst/>
          </a:prstGeom>
        </p:spPr>
      </p:pic>
      <p:sp>
        <p:nvSpPr>
          <p:cNvPr id="5" name="Rectangle 4">
            <a:extLst>
              <a:ext uri="{FF2B5EF4-FFF2-40B4-BE49-F238E27FC236}">
                <a16:creationId xmlns:a16="http://schemas.microsoft.com/office/drawing/2014/main" id="{629A4C22-5FBE-40C5-90A3-22C355E06D25}"/>
              </a:ext>
            </a:extLst>
          </p:cNvPr>
          <p:cNvSpPr/>
          <p:nvPr/>
        </p:nvSpPr>
        <p:spPr>
          <a:xfrm>
            <a:off x="2228607" y="681318"/>
            <a:ext cx="2523332" cy="1649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4" name="Rectangle 3">
            <a:extLst>
              <a:ext uri="{FF2B5EF4-FFF2-40B4-BE49-F238E27FC236}">
                <a16:creationId xmlns:a16="http://schemas.microsoft.com/office/drawing/2014/main" id="{559C1CA8-AD80-42BF-8BEF-EF1FFCE9B912}"/>
              </a:ext>
            </a:extLst>
          </p:cNvPr>
          <p:cNvSpPr/>
          <p:nvPr/>
        </p:nvSpPr>
        <p:spPr>
          <a:xfrm>
            <a:off x="1278992" y="1407493"/>
            <a:ext cx="4422562" cy="923330"/>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WELCOME</a:t>
            </a:r>
          </a:p>
        </p:txBody>
      </p:sp>
    </p:spTree>
    <p:extLst>
      <p:ext uri="{BB962C8B-B14F-4D97-AF65-F5344CB8AC3E}">
        <p14:creationId xmlns:p14="http://schemas.microsoft.com/office/powerpoint/2010/main" val="382948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Description generated with very high confidence">
            <a:extLst>
              <a:ext uri="{FF2B5EF4-FFF2-40B4-BE49-F238E27FC236}">
                <a16:creationId xmlns:a16="http://schemas.microsoft.com/office/drawing/2014/main" id="{624DD925-E858-4E0F-B9AB-D8647B7AB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7357"/>
            <a:ext cx="10210797" cy="7340313"/>
          </a:xfrm>
          <a:prstGeom prst="rect">
            <a:avLst/>
          </a:prstGeom>
        </p:spPr>
      </p:pic>
      <p:sp>
        <p:nvSpPr>
          <p:cNvPr id="2" name="Slide Number Placeholder 1">
            <a:extLst>
              <a:ext uri="{FF2B5EF4-FFF2-40B4-BE49-F238E27FC236}">
                <a16:creationId xmlns:a16="http://schemas.microsoft.com/office/drawing/2014/main" id="{44A73DFD-2E1C-4442-8CAA-ECE0F16F3148}"/>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36</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6" name="Rectangle 5">
            <a:extLst>
              <a:ext uri="{FF2B5EF4-FFF2-40B4-BE49-F238E27FC236}">
                <a16:creationId xmlns:a16="http://schemas.microsoft.com/office/drawing/2014/main" id="{9ACE8CDD-B3A7-4352-BF33-759D5909EA15}"/>
              </a:ext>
            </a:extLst>
          </p:cNvPr>
          <p:cNvSpPr/>
          <p:nvPr/>
        </p:nvSpPr>
        <p:spPr>
          <a:xfrm>
            <a:off x="1607127" y="3532909"/>
            <a:ext cx="6276109" cy="148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7" name="Rectangle 6">
            <a:extLst>
              <a:ext uri="{FF2B5EF4-FFF2-40B4-BE49-F238E27FC236}">
                <a16:creationId xmlns:a16="http://schemas.microsoft.com/office/drawing/2014/main" id="{3BDA402D-1C87-4F0A-8315-17A6DC2914C6}"/>
              </a:ext>
            </a:extLst>
          </p:cNvPr>
          <p:cNvSpPr/>
          <p:nvPr/>
        </p:nvSpPr>
        <p:spPr>
          <a:xfrm>
            <a:off x="2293227" y="3164866"/>
            <a:ext cx="4903908" cy="1200329"/>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HELPFUL</a:t>
            </a:r>
          </a:p>
        </p:txBody>
      </p:sp>
      <p:sp>
        <p:nvSpPr>
          <p:cNvPr id="8" name="Rectangle 7">
            <a:extLst>
              <a:ext uri="{FF2B5EF4-FFF2-40B4-BE49-F238E27FC236}">
                <a16:creationId xmlns:a16="http://schemas.microsoft.com/office/drawing/2014/main" id="{1EA863D6-DD73-498C-A975-C3FBCADB6E00}"/>
              </a:ext>
            </a:extLst>
          </p:cNvPr>
          <p:cNvSpPr/>
          <p:nvPr/>
        </p:nvSpPr>
        <p:spPr>
          <a:xfrm>
            <a:off x="2496810" y="4151661"/>
            <a:ext cx="4700325"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Friendly, Courteous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and Kind</a:t>
            </a:r>
            <a:endParaRPr kumimoji="0" lang="en-US" sz="40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9" name="Shape 243">
            <a:extLst>
              <a:ext uri="{FF2B5EF4-FFF2-40B4-BE49-F238E27FC236}">
                <a16:creationId xmlns:a16="http://schemas.microsoft.com/office/drawing/2014/main" id="{543F6665-7038-4035-8F93-D2D0E86E98E7}"/>
              </a:ext>
            </a:extLst>
          </p:cNvPr>
          <p:cNvSpPr/>
          <p:nvPr/>
        </p:nvSpPr>
        <p:spPr>
          <a:xfrm>
            <a:off x="-152404" y="277358"/>
            <a:ext cx="10363201" cy="76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4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Tree>
    <p:extLst>
      <p:ext uri="{BB962C8B-B14F-4D97-AF65-F5344CB8AC3E}">
        <p14:creationId xmlns:p14="http://schemas.microsoft.com/office/powerpoint/2010/main" val="2343322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07C8E-97D6-4A6A-A14E-7C283793C1B8}"/>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37</a:t>
            </a:fld>
            <a:endParaRPr lang="en-US">
              <a:solidFill>
                <a:sysClr val="windowText" lastClr="000000"/>
              </a:solidFill>
            </a:endParaRPr>
          </a:p>
        </p:txBody>
      </p:sp>
      <p:pic>
        <p:nvPicPr>
          <p:cNvPr id="3" name="Picture 2">
            <a:extLst>
              <a:ext uri="{FF2B5EF4-FFF2-40B4-BE49-F238E27FC236}">
                <a16:creationId xmlns:a16="http://schemas.microsoft.com/office/drawing/2014/main" id="{0DCA6B6B-0C54-4062-A222-B5896D7B88C6}"/>
              </a:ext>
            </a:extLst>
          </p:cNvPr>
          <p:cNvPicPr>
            <a:picLocks noChangeAspect="1"/>
          </p:cNvPicPr>
          <p:nvPr/>
        </p:nvPicPr>
        <p:blipFill>
          <a:blip r:embed="rId3"/>
          <a:stretch>
            <a:fillRect/>
          </a:stretch>
        </p:blipFill>
        <p:spPr>
          <a:xfrm>
            <a:off x="130659" y="1315814"/>
            <a:ext cx="9339881" cy="3139712"/>
          </a:xfrm>
          <a:prstGeom prst="rect">
            <a:avLst/>
          </a:prstGeom>
        </p:spPr>
      </p:pic>
      <p:sp>
        <p:nvSpPr>
          <p:cNvPr id="4" name="Shape 243">
            <a:extLst>
              <a:ext uri="{FF2B5EF4-FFF2-40B4-BE49-F238E27FC236}">
                <a16:creationId xmlns:a16="http://schemas.microsoft.com/office/drawing/2014/main" id="{2E0B7918-8E7D-4823-921F-B4D7B13665C9}"/>
              </a:ext>
            </a:extLst>
          </p:cNvPr>
          <p:cNvSpPr/>
          <p:nvPr/>
        </p:nvSpPr>
        <p:spPr>
          <a:xfrm>
            <a:off x="-152402" y="546373"/>
            <a:ext cx="103632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r>
              <a:rPr sz="4400" b="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NEW MEMBER COORDINATORS</a:t>
            </a:r>
          </a:p>
        </p:txBody>
      </p:sp>
      <p:sp>
        <p:nvSpPr>
          <p:cNvPr id="5" name="Shape 243">
            <a:extLst>
              <a:ext uri="{FF2B5EF4-FFF2-40B4-BE49-F238E27FC236}">
                <a16:creationId xmlns:a16="http://schemas.microsoft.com/office/drawing/2014/main" id="{12D4841B-25D3-4CC2-937B-74C1F807397B}"/>
              </a:ext>
            </a:extLst>
          </p:cNvPr>
          <p:cNvSpPr/>
          <p:nvPr/>
        </p:nvSpPr>
        <p:spPr>
          <a:xfrm>
            <a:off x="0" y="4557620"/>
            <a:ext cx="10363201" cy="21236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r>
              <a:rPr lang="en-US" sz="6600" b="0" dirty="0">
                <a:ln w="0"/>
                <a:solidFill>
                  <a:srgbClr val="C00000"/>
                </a:solidFill>
                <a:effectLst>
                  <a:outerShdw blurRad="50800" dist="38100" dir="13500000" algn="br" rotWithShape="0">
                    <a:prstClr val="black">
                      <a:alpha val="40000"/>
                    </a:prstClr>
                  </a:outerShdw>
                </a:effectLst>
                <a:latin typeface="Arial Black" panose="020B0A04020102020204" pitchFamily="34" charset="0"/>
              </a:rPr>
              <a:t>ARE CARING AND RESPONSIVE</a:t>
            </a:r>
            <a:endParaRPr sz="6600" b="0" dirty="0">
              <a:ln w="0"/>
              <a:solidFill>
                <a:srgbClr val="C00000"/>
              </a:solidFill>
              <a:effectLst>
                <a:outerShdw blurRad="50800" dist="38100" dir="13500000" algn="br"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391613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9CBF1-FDE9-4AF4-8E50-C344593861C1}"/>
              </a:ext>
            </a:extLst>
          </p:cNvPr>
          <p:cNvSpPr>
            <a:spLocks noGrp="1"/>
          </p:cNvSpPr>
          <p:nvPr>
            <p:ph type="sldNum" sz="quarter" idx="12"/>
          </p:nvPr>
        </p:nvSpPr>
        <p:spPr>
          <a:xfrm>
            <a:off x="7208520" y="7234450"/>
            <a:ext cx="2523332" cy="383222"/>
          </a:xfrm>
        </p:spPr>
        <p:txBody>
          <a:bodyPr/>
          <a:lstStyle/>
          <a:p>
            <a:pPr defTabSz="1005840">
              <a:defRPr/>
            </a:pPr>
            <a:fld id="{C8B83EBF-F1D2-4C8F-A61D-2E3A079C95AA}" type="slidenum">
              <a:rPr lang="en-US" smtClean="0">
                <a:solidFill>
                  <a:sysClr val="windowText" lastClr="000000"/>
                </a:solidFill>
              </a:rPr>
              <a:pPr defTabSz="1005840">
                <a:defRPr/>
              </a:pPr>
              <a:t>38</a:t>
            </a:fld>
            <a:endParaRPr lang="en-US">
              <a:solidFill>
                <a:sysClr val="windowText" lastClr="000000"/>
              </a:solidFill>
            </a:endParaRPr>
          </a:p>
        </p:txBody>
      </p:sp>
      <p:pic>
        <p:nvPicPr>
          <p:cNvPr id="3" name="Picture 2">
            <a:extLst>
              <a:ext uri="{FF2B5EF4-FFF2-40B4-BE49-F238E27FC236}">
                <a16:creationId xmlns:a16="http://schemas.microsoft.com/office/drawing/2014/main" id="{B9B60C55-661C-4E81-834F-05D16FEFED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179" y="1160501"/>
            <a:ext cx="7708033" cy="4854965"/>
          </a:xfrm>
          <a:prstGeom prst="rect">
            <a:avLst/>
          </a:prstGeom>
        </p:spPr>
      </p:pic>
      <p:sp>
        <p:nvSpPr>
          <p:cNvPr id="4" name="Shape 243">
            <a:extLst>
              <a:ext uri="{FF2B5EF4-FFF2-40B4-BE49-F238E27FC236}">
                <a16:creationId xmlns:a16="http://schemas.microsoft.com/office/drawing/2014/main" id="{BA04BFB0-8509-4AED-BF8F-CA226A7ADA41}"/>
              </a:ext>
            </a:extLst>
          </p:cNvPr>
          <p:cNvSpPr/>
          <p:nvPr/>
        </p:nvSpPr>
        <p:spPr>
          <a:xfrm>
            <a:off x="-152402" y="6015466"/>
            <a:ext cx="10363201" cy="11079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defTabSz="914400" hangingPunct="0"/>
            <a:r>
              <a:rPr lang="en-US" sz="6600" b="0" kern="0" dirty="0">
                <a:ln w="0"/>
                <a:solidFill>
                  <a:srgbClr val="C00000"/>
                </a:solidFill>
                <a:effectLst>
                  <a:outerShdw blurRad="50800" dist="38100" dir="13500000" algn="br" rotWithShape="0">
                    <a:prstClr val="black">
                      <a:alpha val="40000"/>
                    </a:prstClr>
                  </a:outerShdw>
                </a:effectLst>
                <a:latin typeface="Arial Black" panose="020B0A04020102020204" pitchFamily="34" charset="0"/>
                <a:cs typeface="Helvetica"/>
              </a:rPr>
              <a:t>ARE TECH SAVVY</a:t>
            </a:r>
            <a:endParaRPr sz="6600" b="0" kern="0" dirty="0">
              <a:ln w="0"/>
              <a:solidFill>
                <a:srgbClr val="C00000"/>
              </a:solidFill>
              <a:effectLst>
                <a:outerShdw blurRad="50800" dist="38100" dir="13500000" algn="br" rotWithShape="0">
                  <a:prstClr val="black">
                    <a:alpha val="40000"/>
                  </a:prstClr>
                </a:outerShdw>
              </a:effectLst>
              <a:latin typeface="Arial Black" panose="020B0A04020102020204" pitchFamily="34" charset="0"/>
              <a:cs typeface="Helvetica"/>
            </a:endParaRPr>
          </a:p>
        </p:txBody>
      </p:sp>
      <p:sp>
        <p:nvSpPr>
          <p:cNvPr id="5" name="Shape 243">
            <a:extLst>
              <a:ext uri="{FF2B5EF4-FFF2-40B4-BE49-F238E27FC236}">
                <a16:creationId xmlns:a16="http://schemas.microsoft.com/office/drawing/2014/main" id="{5DE0A0BB-A3FB-4A6F-B29B-3074A36A193D}"/>
              </a:ext>
            </a:extLst>
          </p:cNvPr>
          <p:cNvSpPr/>
          <p:nvPr/>
        </p:nvSpPr>
        <p:spPr>
          <a:xfrm>
            <a:off x="-152404" y="277358"/>
            <a:ext cx="103632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defTabSz="914400" hangingPunct="0"/>
            <a:r>
              <a:rPr sz="4400" b="0" kern="0" dirty="0">
                <a:ln w="0"/>
                <a:solidFill>
                  <a:srgbClr val="1F497D"/>
                </a:solidFill>
                <a:effectLst>
                  <a:outerShdw blurRad="50800" dist="38100" dir="13500000" algn="br" rotWithShape="0">
                    <a:prstClr val="black">
                      <a:alpha val="40000"/>
                    </a:prstClr>
                  </a:outerShdw>
                </a:effectLst>
                <a:latin typeface="Arial Black" panose="020B0A04020102020204" pitchFamily="34" charset="0"/>
                <a:cs typeface="Helvetica"/>
              </a:rPr>
              <a:t>NEW MEMBER COORDINATORS</a:t>
            </a:r>
          </a:p>
        </p:txBody>
      </p:sp>
    </p:spTree>
    <p:extLst>
      <p:ext uri="{BB962C8B-B14F-4D97-AF65-F5344CB8AC3E}">
        <p14:creationId xmlns:p14="http://schemas.microsoft.com/office/powerpoint/2010/main" val="819533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193D5-86E7-4726-9B4B-EA86AA7F88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4673"/>
            <a:ext cx="10058400" cy="7332998"/>
          </a:xfrm>
          <a:prstGeom prst="rect">
            <a:avLst/>
          </a:prstGeom>
          <a:effectLst/>
        </p:spPr>
      </p:pic>
      <p:sp>
        <p:nvSpPr>
          <p:cNvPr id="2" name="Slide Number Placeholder 1">
            <a:extLst>
              <a:ext uri="{FF2B5EF4-FFF2-40B4-BE49-F238E27FC236}">
                <a16:creationId xmlns:a16="http://schemas.microsoft.com/office/drawing/2014/main" id="{C145D406-3A54-4E05-B25C-0D63EB24FDA3}"/>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smtClean="0">
                <a:ln>
                  <a:noFill/>
                </a:ln>
                <a:solidFill>
                  <a:srgbClr val="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39</a:t>
            </a:fld>
            <a:endParaRPr kumimoji="0" lang="en-US" sz="10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5" name="Shape 275">
            <a:extLst>
              <a:ext uri="{FF2B5EF4-FFF2-40B4-BE49-F238E27FC236}">
                <a16:creationId xmlns:a16="http://schemas.microsoft.com/office/drawing/2014/main" id="{8E6416F5-6D68-452E-846A-E2E8FB6A87AD}"/>
              </a:ext>
            </a:extLst>
          </p:cNvPr>
          <p:cNvSpPr/>
          <p:nvPr/>
        </p:nvSpPr>
        <p:spPr>
          <a:xfrm>
            <a:off x="-78442" y="5880423"/>
            <a:ext cx="10363201" cy="11079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r>
              <a:rPr sz="6600" b="0" dirty="0">
                <a:ln w="0">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rPr>
              <a:t>NEW TO SCOUTING</a:t>
            </a:r>
          </a:p>
        </p:txBody>
      </p:sp>
      <p:sp>
        <p:nvSpPr>
          <p:cNvPr id="6" name="Rectangle 5">
            <a:extLst>
              <a:ext uri="{FF2B5EF4-FFF2-40B4-BE49-F238E27FC236}">
                <a16:creationId xmlns:a16="http://schemas.microsoft.com/office/drawing/2014/main" id="{EFA2A959-0AB0-4EE5-AE6E-59EB17101761}"/>
              </a:ext>
            </a:extLst>
          </p:cNvPr>
          <p:cNvSpPr/>
          <p:nvPr/>
        </p:nvSpPr>
        <p:spPr>
          <a:xfrm>
            <a:off x="3629863" y="419144"/>
            <a:ext cx="5499847" cy="1938992"/>
          </a:xfrm>
          <a:prstGeom prst="rect">
            <a:avLst/>
          </a:prstGeom>
        </p:spPr>
        <p:txBody>
          <a:bodyPr wrap="square">
            <a:spAutoFit/>
          </a:bodyPr>
          <a:lstStyle/>
          <a:p>
            <a: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NEW MEMBER </a:t>
            </a:r>
          </a:p>
          <a:p>
            <a: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COORDINATORS</a:t>
            </a:r>
          </a:p>
          <a:p>
            <a:pPr algn="ctr">
              <a:defRPr sz="4800" b="1">
                <a:ln w="9525">
                  <a:solidFill>
                    <a:srgbClr val="FFFFFF"/>
                  </a:solidFill>
                </a:ln>
                <a:solidFill>
                  <a:srgbClr val="FF0000"/>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MAY BE </a:t>
            </a:r>
          </a:p>
        </p:txBody>
      </p:sp>
    </p:spTree>
    <p:extLst>
      <p:ext uri="{BB962C8B-B14F-4D97-AF65-F5344CB8AC3E}">
        <p14:creationId xmlns:p14="http://schemas.microsoft.com/office/powerpoint/2010/main" val="36293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5D7C7-E4F4-4C97-A3AE-E14FE5396B39}"/>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Title 1">
            <a:extLst>
              <a:ext uri="{FF2B5EF4-FFF2-40B4-BE49-F238E27FC236}">
                <a16:creationId xmlns:a16="http://schemas.microsoft.com/office/drawing/2014/main" id="{3D61108D-C279-4AAD-821D-068EC754CFF2}"/>
              </a:ext>
            </a:extLst>
          </p:cNvPr>
          <p:cNvSpPr txBox="1">
            <a:spLocks/>
          </p:cNvSpPr>
          <p:nvPr/>
        </p:nvSpPr>
        <p:spPr>
          <a:xfrm>
            <a:off x="502920" y="862766"/>
            <a:ext cx="9052560" cy="1295400"/>
          </a:xfrm>
          <a:prstGeom prst="rect">
            <a:avLst/>
          </a:prstGeom>
        </p:spPr>
        <p:txBody>
          <a:bodyPr/>
          <a:lst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40" b="1" i="0" u="none" strike="noStrike" kern="1200" cap="none" spc="0" normalizeH="0" baseline="0" noProof="0" dirty="0">
                <a:ln>
                  <a:noFill/>
                </a:ln>
                <a:solidFill>
                  <a:srgbClr val="FF0000"/>
                </a:solidFill>
                <a:effectLst/>
                <a:uLnTx/>
                <a:uFillTx/>
                <a:latin typeface="Calibri"/>
                <a:ea typeface="+mj-ea"/>
                <a:cs typeface="+mj-cs"/>
                <a:sym typeface="Calibri"/>
              </a:rPr>
              <a:t>Learning Objective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40" b="1" i="0" u="none" strike="noStrike" kern="1200" cap="none" spc="0" normalizeH="0" baseline="0" noProof="0" dirty="0">
              <a:ln>
                <a:noFill/>
              </a:ln>
              <a:solidFill>
                <a:prstClr val="black"/>
              </a:solidFill>
              <a:effectLst/>
              <a:uLnTx/>
              <a:uFillTx/>
              <a:latin typeface="Calibri"/>
              <a:ea typeface="+mj-ea"/>
              <a:cs typeface="+mj-cs"/>
              <a:sym typeface="Calibri"/>
            </a:endParaRPr>
          </a:p>
          <a:p>
            <a:pPr marR="0" lvl="0" defTabSz="914400" rtl="0" eaLnBrk="0" fontAlgn="base" latinLnBrk="0" hangingPunct="0">
              <a:lnSpc>
                <a:spcPct val="100000"/>
              </a:lnSpc>
              <a:spcBef>
                <a:spcPct val="0"/>
              </a:spcBef>
              <a:spcAft>
                <a:spcPct val="0"/>
              </a:spcAft>
              <a:buClrTx/>
              <a:buSzTx/>
              <a:tabLst/>
              <a:defRPr/>
            </a:pPr>
            <a:endParaRPr kumimoji="0" lang="en-US" sz="4400" b="1" i="0" u="none" strike="noStrike" kern="1200" cap="none" spc="0" normalizeH="0" baseline="0" noProof="0" dirty="0">
              <a:ln>
                <a:noFill/>
              </a:ln>
              <a:solidFill>
                <a:prstClr val="black"/>
              </a:solidFill>
              <a:effectLst/>
              <a:uLnTx/>
              <a:uFillTx/>
              <a:latin typeface="Calibri"/>
              <a:ea typeface="+mj-ea"/>
              <a:cs typeface="+mj-cs"/>
              <a:sym typeface="Calibri"/>
            </a:endParaRPr>
          </a:p>
          <a:p>
            <a:pPr marR="0" lvl="0" defTabSz="914400" rtl="0" eaLnBrk="0" fontAlgn="base" latinLnBrk="0" hangingPunct="0">
              <a:lnSpc>
                <a:spcPct val="100000"/>
              </a:lnSpc>
              <a:spcBef>
                <a:spcPct val="0"/>
              </a:spcBef>
              <a:spcAft>
                <a:spcPct val="0"/>
              </a:spcAft>
              <a:buClrTx/>
              <a:buSzTx/>
              <a:tabLst/>
              <a:defRPr/>
            </a:pPr>
            <a:r>
              <a:rPr kumimoji="0" lang="en-US" sz="4400" b="1" i="0" u="none" strike="noStrike" kern="1200" cap="none" spc="0" normalizeH="0" baseline="0" noProof="0" dirty="0">
                <a:ln>
                  <a:noFill/>
                </a:ln>
                <a:solidFill>
                  <a:prstClr val="black"/>
                </a:solidFill>
                <a:effectLst/>
                <a:uLnTx/>
                <a:uFillTx/>
                <a:latin typeface="Calibri"/>
                <a:ea typeface="+mj-ea"/>
                <a:cs typeface="+mj-cs"/>
                <a:sym typeface="Calibri"/>
              </a:rPr>
              <a:t>Understand how New Membership Coordinators can help TROOPS attract and keep more youth and volunteers</a:t>
            </a:r>
          </a:p>
        </p:txBody>
      </p:sp>
    </p:spTree>
    <p:extLst>
      <p:ext uri="{BB962C8B-B14F-4D97-AF65-F5344CB8AC3E}">
        <p14:creationId xmlns:p14="http://schemas.microsoft.com/office/powerpoint/2010/main" val="314049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AD368C-E484-4E5B-BE51-AE266564EB5B}"/>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40</a:t>
            </a:fld>
            <a:endParaRPr lang="en-US">
              <a:solidFill>
                <a:sysClr val="windowText" lastClr="000000"/>
              </a:solidFill>
            </a:endParaRPr>
          </a:p>
        </p:txBody>
      </p:sp>
      <p:pic>
        <p:nvPicPr>
          <p:cNvPr id="3" name="Picture 2">
            <a:extLst>
              <a:ext uri="{FF2B5EF4-FFF2-40B4-BE49-F238E27FC236}">
                <a16:creationId xmlns:a16="http://schemas.microsoft.com/office/drawing/2014/main" id="{F85034F2-DC62-4840-9EC6-391247676305}"/>
              </a:ext>
            </a:extLst>
          </p:cNvPr>
          <p:cNvPicPr>
            <a:picLocks noChangeAspect="1"/>
          </p:cNvPicPr>
          <p:nvPr/>
        </p:nvPicPr>
        <p:blipFill>
          <a:blip r:embed="rId3"/>
          <a:stretch>
            <a:fillRect/>
          </a:stretch>
        </p:blipFill>
        <p:spPr>
          <a:xfrm>
            <a:off x="0" y="3886200"/>
            <a:ext cx="10058400" cy="2511552"/>
          </a:xfrm>
          <a:prstGeom prst="rect">
            <a:avLst/>
          </a:prstGeom>
        </p:spPr>
      </p:pic>
      <p:pic>
        <p:nvPicPr>
          <p:cNvPr id="6" name="Picture 5">
            <a:extLst>
              <a:ext uri="{FF2B5EF4-FFF2-40B4-BE49-F238E27FC236}">
                <a16:creationId xmlns:a16="http://schemas.microsoft.com/office/drawing/2014/main" id="{5EE6D797-5A1A-4388-85F3-B69E7E846A25}"/>
              </a:ext>
            </a:extLst>
          </p:cNvPr>
          <p:cNvPicPr>
            <a:picLocks noChangeAspect="1"/>
          </p:cNvPicPr>
          <p:nvPr/>
        </p:nvPicPr>
        <p:blipFill>
          <a:blip r:embed="rId4"/>
          <a:stretch>
            <a:fillRect/>
          </a:stretch>
        </p:blipFill>
        <p:spPr>
          <a:xfrm>
            <a:off x="796675" y="585049"/>
            <a:ext cx="8693649" cy="3859102"/>
          </a:xfrm>
          <a:prstGeom prst="rect">
            <a:avLst/>
          </a:prstGeom>
        </p:spPr>
      </p:pic>
    </p:spTree>
    <p:extLst>
      <p:ext uri="{BB962C8B-B14F-4D97-AF65-F5344CB8AC3E}">
        <p14:creationId xmlns:p14="http://schemas.microsoft.com/office/powerpoint/2010/main" val="4123505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A8284B-DFFD-41EE-800E-4CEF0D630E8C}"/>
              </a:ext>
            </a:extLst>
          </p:cNvPr>
          <p:cNvSpPr/>
          <p:nvPr/>
        </p:nvSpPr>
        <p:spPr>
          <a:xfrm>
            <a:off x="5683368" y="1962197"/>
            <a:ext cx="3840480" cy="4835139"/>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E4AB11-4066-4E34-8030-A9E3D6B69AA1}"/>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41</a:t>
            </a:fld>
            <a:endParaRPr lang="en-US">
              <a:solidFill>
                <a:sysClr val="windowText" lastClr="000000"/>
              </a:solidFill>
            </a:endParaRPr>
          </a:p>
        </p:txBody>
      </p:sp>
      <p:pic>
        <p:nvPicPr>
          <p:cNvPr id="3" name="Picture 2">
            <a:extLst>
              <a:ext uri="{FF2B5EF4-FFF2-40B4-BE49-F238E27FC236}">
                <a16:creationId xmlns:a16="http://schemas.microsoft.com/office/drawing/2014/main" id="{3AE8A712-B9C8-4E8F-9A84-7F28A41ADD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824" y="1962197"/>
            <a:ext cx="3840480" cy="4835139"/>
          </a:xfrm>
          <a:prstGeom prst="rect">
            <a:avLst/>
          </a:prstGeom>
        </p:spPr>
      </p:pic>
      <p:pic>
        <p:nvPicPr>
          <p:cNvPr id="4" name="Picture 3">
            <a:extLst>
              <a:ext uri="{FF2B5EF4-FFF2-40B4-BE49-F238E27FC236}">
                <a16:creationId xmlns:a16="http://schemas.microsoft.com/office/drawing/2014/main" id="{238E5005-E473-4A47-BC36-05A2C50CD28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8864" b="90000" l="1444" r="89764">
                        <a14:foregroundMark x1="69029" y1="10000" x2="46982" y2="8977"/>
                        <a14:foregroundMark x1="46982" y1="8977" x2="46982" y2="8977"/>
                        <a14:foregroundMark x1="50262" y1="27727" x2="47244" y2="29318"/>
                        <a14:foregroundMark x1="13386" y1="75568" x2="1969" y2="78182"/>
                        <a14:foregroundMark x1="1969" y1="78182" x2="1444" y2="78409"/>
                        <a14:foregroundMark x1="37533" y1="83182" x2="54593" y2="85455"/>
                        <a14:foregroundMark x1="53675" y1="87159" x2="51706" y2="85909"/>
                        <a14:foregroundMark x1="54593" y1="86477" x2="53281" y2="85227"/>
                        <a14:foregroundMark x1="56824" y1="86136" x2="55249" y2="85909"/>
                        <a14:foregroundMark x1="56824" y1="87386" x2="57907" y2="87211"/>
                        <a14:foregroundMark x1="55774" y1="87386" x2="58150" y2="86881"/>
                        <a14:foregroundMark x1="83833" y1="81880" x2="85827" y2="80909"/>
                        <a14:foregroundMark x1="81627" y1="82955" x2="82060" y2="82744"/>
                        <a14:backgroundMark x1="89239" y1="84318" x2="89239" y2="84318"/>
                        <a14:backgroundMark x1="62205" y1="88182" x2="63517" y2="88182"/>
                        <a14:backgroundMark x1="85524" y1="84205" x2="84469" y2="83357"/>
                        <a14:backgroundMark x1="86089" y1="84659" x2="85524" y2="84205"/>
                        <a14:backgroundMark x1="89501" y1="82159" x2="87008" y2="81932"/>
                        <a14:backgroundMark x1="54259" y1="85864" x2="55228" y2="85877"/>
                        <a14:backgroundMark x1="83596" y1="83409" x2="84777" y2="84205"/>
                        <a14:backgroundMark x1="85171" y1="82955" x2="83596" y2="83977"/>
                        <a14:backgroundMark x1="61024" y1="88409" x2="65354" y2="87273"/>
                        <a14:backgroundMark x1="57612" y1="87614" x2="65748" y2="87614"/>
                      </a14:backgroundRemoval>
                    </a14:imgEffect>
                  </a14:imgLayer>
                </a14:imgProps>
              </a:ext>
              <a:ext uri="{28A0092B-C50C-407E-A947-70E740481C1C}">
                <a14:useLocalDpi xmlns:a14="http://schemas.microsoft.com/office/drawing/2010/main"/>
              </a:ext>
            </a:extLst>
          </a:blip>
          <a:stretch>
            <a:fillRect/>
          </a:stretch>
        </p:blipFill>
        <p:spPr>
          <a:xfrm>
            <a:off x="5673341" y="2019906"/>
            <a:ext cx="4212200" cy="5329238"/>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1D0FAD2C-ED51-4167-B3BF-69A3459739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73341" y="2093724"/>
            <a:ext cx="1930267" cy="2096149"/>
          </a:xfrm>
          <a:prstGeom prst="rect">
            <a:avLst/>
          </a:prstGeom>
        </p:spPr>
      </p:pic>
      <p:sp>
        <p:nvSpPr>
          <p:cNvPr id="12" name="TextBox 11">
            <a:extLst>
              <a:ext uri="{FF2B5EF4-FFF2-40B4-BE49-F238E27FC236}">
                <a16:creationId xmlns:a16="http://schemas.microsoft.com/office/drawing/2014/main" id="{9417DAD6-723C-4C9A-B141-3CA44E87F78B}"/>
              </a:ext>
            </a:extLst>
          </p:cNvPr>
          <p:cNvSpPr txBox="1"/>
          <p:nvPr/>
        </p:nvSpPr>
        <p:spPr>
          <a:xfrm>
            <a:off x="885823" y="942688"/>
            <a:ext cx="8638025" cy="1077218"/>
          </a:xfrm>
          <a:prstGeom prst="rect">
            <a:avLst/>
          </a:prstGeom>
          <a:noFill/>
        </p:spPr>
        <p:txBody>
          <a:bodyPr wrap="square" rtlCol="0">
            <a:spAutoFit/>
          </a:bodyPr>
          <a:lstStyle/>
          <a:p>
            <a:pPr lvl="0" algn="ctr" defTabSz="914400" hangingPunct="0"/>
            <a:r>
              <a:rPr lang="en-US" sz="3200" kern="0" dirty="0">
                <a:solidFill>
                  <a:srgbClr val="000000"/>
                </a:solidFill>
                <a:latin typeface="Arial Black" panose="020B0A04020102020204" pitchFamily="34" charset="0"/>
                <a:ea typeface="+mj-ea"/>
                <a:cs typeface="+mj-cs"/>
                <a:sym typeface="Calibri"/>
              </a:rPr>
              <a:t>EXPLAIN DIFFERENCES </a:t>
            </a: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BETWEEN</a:t>
            </a:r>
            <a:endParaRPr lang="en-US" sz="3200" kern="0" dirty="0">
              <a:solidFill>
                <a:srgbClr val="000000"/>
              </a:solidFill>
              <a:latin typeface="Arial Black" panose="020B0A04020102020204" pitchFamily="34" charset="0"/>
              <a:ea typeface="+mj-ea"/>
              <a:cs typeface="+mj-cs"/>
              <a:sym typeface="Calibri"/>
            </a:endParaRPr>
          </a:p>
          <a:p>
            <a:pPr lvl="0" algn="ctr" defTabSz="914400" hangingPunct="0"/>
            <a:r>
              <a:rPr kumimoji="0" lang="en-US" sz="3200" b="0" i="0" u="none" strike="noStrike" kern="0" cap="none" spc="0" normalizeH="0" baseline="0" noProof="0" dirty="0">
                <a:ln>
                  <a:noFill/>
                </a:ln>
                <a:solidFill>
                  <a:srgbClr val="003DA8"/>
                </a:solidFill>
                <a:effectLst/>
                <a:uLnTx/>
                <a:uFillTx/>
                <a:latin typeface="Arial Black" panose="020B0A04020102020204" pitchFamily="34" charset="0"/>
                <a:ea typeface="+mj-ea"/>
                <a:cs typeface="+mj-cs"/>
                <a:sym typeface="Calibri"/>
              </a:rPr>
              <a:t>PACKS	</a:t>
            </a:r>
            <a:r>
              <a:rPr kumimoji="0" lang="en-US" sz="2400" b="0" i="0" u="none" strike="noStrike" kern="0" cap="none" spc="0" normalizeH="0" baseline="0" noProof="0" dirty="0">
                <a:ln>
                  <a:noFill/>
                </a:ln>
                <a:solidFill>
                  <a:srgbClr val="003DA8"/>
                </a:solidFill>
                <a:effectLst/>
                <a:uLnTx/>
                <a:uFillTx/>
                <a:latin typeface="Arial Black" panose="020B0A04020102020204" pitchFamily="34" charset="0"/>
                <a:ea typeface="+mj-ea"/>
                <a:cs typeface="+mj-cs"/>
                <a:sym typeface="Calibri"/>
              </a:rPr>
              <a:t>                </a:t>
            </a:r>
            <a:r>
              <a:rPr kumimoji="0" lang="en-US"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               </a:t>
            </a:r>
            <a:r>
              <a:rPr kumimoji="0" lang="en-US" sz="3200" b="0" i="0" u="none" strike="noStrike" kern="0" cap="none" spc="0" normalizeH="0" baseline="0" noProof="0" dirty="0">
                <a:ln>
                  <a:noFill/>
                </a:ln>
                <a:solidFill>
                  <a:srgbClr val="C00000"/>
                </a:solidFill>
                <a:effectLst/>
                <a:uLnTx/>
                <a:uFillTx/>
                <a:latin typeface="Arial Black" panose="020B0A04020102020204" pitchFamily="34" charset="0"/>
                <a:ea typeface="+mj-ea"/>
                <a:cs typeface="+mj-cs"/>
                <a:sym typeface="Calibri"/>
              </a:rPr>
              <a:t>TROOPS</a:t>
            </a:r>
            <a:endParaRPr kumimoji="0" lang="en-US" sz="24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696942F4-6B99-4056-8462-F5B70DFA0A4A}"/>
              </a:ext>
            </a:extLst>
          </p:cNvPr>
          <p:cNvSpPr/>
          <p:nvPr/>
        </p:nvSpPr>
        <p:spPr>
          <a:xfrm>
            <a:off x="-98251" y="243045"/>
            <a:ext cx="10254911" cy="769441"/>
          </a:xfrm>
          <a:prstGeom prst="rect">
            <a:avLst/>
          </a:prstGeom>
          <a:noFill/>
        </p:spPr>
        <p:txBody>
          <a:bodyPr wrap="square" lIns="91440" tIns="45720" rIns="91440" bIns="45720">
            <a:spAutoFit/>
          </a:bodyPr>
          <a:lstStyle/>
          <a:p>
            <a:pPr algn="ctr"/>
            <a:r>
              <a:rPr lang="en-US" sz="4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NEW MEMBER COORDINATORS</a:t>
            </a:r>
            <a:endParaRPr lang="en-US" sz="4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2327110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64FCD-0CB1-480C-916E-BC281436665C}"/>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42</a:t>
            </a:fld>
            <a:endParaRPr lang="en-US">
              <a:solidFill>
                <a:sysClr val="windowText" lastClr="000000"/>
              </a:solidFill>
            </a:endParaRPr>
          </a:p>
        </p:txBody>
      </p:sp>
      <p:sp>
        <p:nvSpPr>
          <p:cNvPr id="3" name="Rectangle 2">
            <a:extLst>
              <a:ext uri="{FF2B5EF4-FFF2-40B4-BE49-F238E27FC236}">
                <a16:creationId xmlns:a16="http://schemas.microsoft.com/office/drawing/2014/main" id="{593CBB3B-D84F-459B-873E-1E8DC6A1B57D}"/>
              </a:ext>
            </a:extLst>
          </p:cNvPr>
          <p:cNvSpPr/>
          <p:nvPr/>
        </p:nvSpPr>
        <p:spPr>
          <a:xfrm>
            <a:off x="-98251" y="243045"/>
            <a:ext cx="10254911" cy="769441"/>
          </a:xfrm>
          <a:prstGeom prst="rect">
            <a:avLst/>
          </a:prstGeom>
          <a:noFill/>
        </p:spPr>
        <p:txBody>
          <a:bodyPr wrap="square" lIns="91440" tIns="45720" rIns="91440" bIns="45720">
            <a:spAutoFit/>
          </a:bodyPr>
          <a:lstStyle/>
          <a:p>
            <a:pPr algn="ctr"/>
            <a:r>
              <a:rPr lang="en-US" sz="4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NEW MEMBER COORDINATORS</a:t>
            </a:r>
            <a:endParaRPr lang="en-US" sz="4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id="{62D4A3EE-BB8A-44D0-AF81-9B22274C2913}"/>
              </a:ext>
            </a:extLst>
          </p:cNvPr>
          <p:cNvSpPr/>
          <p:nvPr/>
        </p:nvSpPr>
        <p:spPr>
          <a:xfrm>
            <a:off x="6178263" y="1690927"/>
            <a:ext cx="3159839" cy="4524315"/>
          </a:xfrm>
          <a:prstGeom prst="rect">
            <a:avLst/>
          </a:prstGeom>
          <a:noFill/>
        </p:spPr>
        <p:txBody>
          <a:bodyPr wrap="none" lIns="91440" tIns="45720" rIns="91440" bIns="45720">
            <a:spAutoFit/>
          </a:bodyPr>
          <a:lstStyle/>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explain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Scouting </a:t>
            </a: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is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compatible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and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adaptable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with </a:t>
            </a: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ot</a:t>
            </a: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her</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youth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activities.</a:t>
            </a:r>
            <a:endPar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5" name="Picture 4">
            <a:extLst>
              <a:ext uri="{FF2B5EF4-FFF2-40B4-BE49-F238E27FC236}">
                <a16:creationId xmlns:a16="http://schemas.microsoft.com/office/drawing/2014/main" id="{C2DEAFED-56D9-49F8-974C-7E83FF8C1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093" y="1192228"/>
            <a:ext cx="2226193" cy="1963670"/>
          </a:xfrm>
          <a:prstGeom prst="rect">
            <a:avLst/>
          </a:prstGeom>
        </p:spPr>
      </p:pic>
      <p:pic>
        <p:nvPicPr>
          <p:cNvPr id="6" name="Picture 5">
            <a:extLst>
              <a:ext uri="{FF2B5EF4-FFF2-40B4-BE49-F238E27FC236}">
                <a16:creationId xmlns:a16="http://schemas.microsoft.com/office/drawing/2014/main" id="{B6F01276-BC4C-467C-880F-DFA49E62C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034499">
            <a:off x="470476" y="3614105"/>
            <a:ext cx="1466979" cy="887223"/>
          </a:xfrm>
          <a:prstGeom prst="rect">
            <a:avLst/>
          </a:prstGeom>
        </p:spPr>
      </p:pic>
      <p:pic>
        <p:nvPicPr>
          <p:cNvPr id="7" name="Picture 6">
            <a:extLst>
              <a:ext uri="{FF2B5EF4-FFF2-40B4-BE49-F238E27FC236}">
                <a16:creationId xmlns:a16="http://schemas.microsoft.com/office/drawing/2014/main" id="{3E915A7E-344E-4122-9657-FE92D24828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038" y="2661745"/>
            <a:ext cx="867360" cy="832032"/>
          </a:xfrm>
          <a:prstGeom prst="rect">
            <a:avLst/>
          </a:prstGeom>
        </p:spPr>
      </p:pic>
      <p:pic>
        <p:nvPicPr>
          <p:cNvPr id="8" name="Picture 7">
            <a:extLst>
              <a:ext uri="{FF2B5EF4-FFF2-40B4-BE49-F238E27FC236}">
                <a16:creationId xmlns:a16="http://schemas.microsoft.com/office/drawing/2014/main" id="{F5F6ED09-6EBC-456A-9B57-DF5FA98B5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335851">
            <a:off x="3419175" y="1495286"/>
            <a:ext cx="806045" cy="1414381"/>
          </a:xfrm>
          <a:prstGeom prst="rect">
            <a:avLst/>
          </a:prstGeom>
        </p:spPr>
      </p:pic>
      <p:pic>
        <p:nvPicPr>
          <p:cNvPr id="9" name="Picture 8">
            <a:extLst>
              <a:ext uri="{FF2B5EF4-FFF2-40B4-BE49-F238E27FC236}">
                <a16:creationId xmlns:a16="http://schemas.microsoft.com/office/drawing/2014/main" id="{40E02C15-F06F-440C-8D5D-D2B527473891}"/>
              </a:ext>
            </a:extLst>
          </p:cNvPr>
          <p:cNvPicPr>
            <a:picLocks noChangeAspect="1"/>
          </p:cNvPicPr>
          <p:nvPr/>
        </p:nvPicPr>
        <p:blipFill>
          <a:blip r:embed="rId7"/>
          <a:stretch>
            <a:fillRect/>
          </a:stretch>
        </p:blipFill>
        <p:spPr>
          <a:xfrm rot="18967346">
            <a:off x="4219556" y="4475158"/>
            <a:ext cx="1768419" cy="1399998"/>
          </a:xfrm>
          <a:prstGeom prst="rect">
            <a:avLst/>
          </a:prstGeom>
        </p:spPr>
      </p:pic>
      <p:pic>
        <p:nvPicPr>
          <p:cNvPr id="10" name="Picture 9">
            <a:extLst>
              <a:ext uri="{FF2B5EF4-FFF2-40B4-BE49-F238E27FC236}">
                <a16:creationId xmlns:a16="http://schemas.microsoft.com/office/drawing/2014/main" id="{F951B0A3-D8A8-46F8-A5B8-2AF028CAD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181108">
            <a:off x="1167679" y="5052432"/>
            <a:ext cx="1774003" cy="1276637"/>
          </a:xfrm>
          <a:prstGeom prst="rect">
            <a:avLst/>
          </a:prstGeom>
        </p:spPr>
      </p:pic>
      <p:pic>
        <p:nvPicPr>
          <p:cNvPr id="11" name="Picture 10">
            <a:extLst>
              <a:ext uri="{FF2B5EF4-FFF2-40B4-BE49-F238E27FC236}">
                <a16:creationId xmlns:a16="http://schemas.microsoft.com/office/drawing/2014/main" id="{106E4324-66BB-49F4-97D4-71012F12EF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62622" y="5653053"/>
            <a:ext cx="1281831" cy="937498"/>
          </a:xfrm>
          <a:prstGeom prst="rect">
            <a:avLst/>
          </a:prstGeom>
        </p:spPr>
      </p:pic>
      <p:pic>
        <p:nvPicPr>
          <p:cNvPr id="12" name="Picture 11">
            <a:extLst>
              <a:ext uri="{FF2B5EF4-FFF2-40B4-BE49-F238E27FC236}">
                <a16:creationId xmlns:a16="http://schemas.microsoft.com/office/drawing/2014/main" id="{5D914F98-AA7D-472C-A568-00D703BEFC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73852" y="3034766"/>
            <a:ext cx="2230093" cy="2234878"/>
          </a:xfrm>
          <a:prstGeom prst="rect">
            <a:avLst/>
          </a:prstGeom>
        </p:spPr>
      </p:pic>
      <p:sp>
        <p:nvSpPr>
          <p:cNvPr id="13" name="Rectangle 12">
            <a:extLst>
              <a:ext uri="{FF2B5EF4-FFF2-40B4-BE49-F238E27FC236}">
                <a16:creationId xmlns:a16="http://schemas.microsoft.com/office/drawing/2014/main" id="{D18A54A2-0522-410D-BF87-99AFF4E59F14}"/>
              </a:ext>
            </a:extLst>
          </p:cNvPr>
          <p:cNvSpPr/>
          <p:nvPr/>
        </p:nvSpPr>
        <p:spPr>
          <a:xfrm rot="20021553">
            <a:off x="1168372" y="1755484"/>
            <a:ext cx="1811636" cy="830997"/>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Forte" panose="03060902040502070203" pitchFamily="66" charset="0"/>
                <a:ea typeface="+mj-ea"/>
                <a:cs typeface="+mj-cs"/>
                <a:sym typeface="Calibri"/>
              </a:rPr>
              <a:t>Religion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Forte" panose="03060902040502070203" pitchFamily="66" charset="0"/>
                <a:ea typeface="+mj-ea"/>
                <a:cs typeface="+mj-cs"/>
                <a:sym typeface="Calibri"/>
              </a:rPr>
              <a:t>Classes</a:t>
            </a:r>
          </a:p>
        </p:txBody>
      </p:sp>
    </p:spTree>
    <p:extLst>
      <p:ext uri="{BB962C8B-B14F-4D97-AF65-F5344CB8AC3E}">
        <p14:creationId xmlns:p14="http://schemas.microsoft.com/office/powerpoint/2010/main" val="2134006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sneakers&#10;&#10;Description generated with high confidence">
            <a:extLst>
              <a:ext uri="{FF2B5EF4-FFF2-40B4-BE49-F238E27FC236}">
                <a16:creationId xmlns:a16="http://schemas.microsoft.com/office/drawing/2014/main" id="{D88C84AE-219B-484B-8091-7EBDC9988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4278" y="1239791"/>
            <a:ext cx="6749822" cy="5292817"/>
          </a:xfrm>
          <a:prstGeom prst="rect">
            <a:avLst/>
          </a:prstGeom>
        </p:spPr>
      </p:pic>
      <p:sp>
        <p:nvSpPr>
          <p:cNvPr id="2" name="Slide Number Placeholder 1">
            <a:extLst>
              <a:ext uri="{FF2B5EF4-FFF2-40B4-BE49-F238E27FC236}">
                <a16:creationId xmlns:a16="http://schemas.microsoft.com/office/drawing/2014/main" id="{87B998B9-5EF9-42E9-A9E2-DADC6B4B6F5B}"/>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43</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pic>
        <p:nvPicPr>
          <p:cNvPr id="7" name="Picture 6">
            <a:extLst>
              <a:ext uri="{FF2B5EF4-FFF2-40B4-BE49-F238E27FC236}">
                <a16:creationId xmlns:a16="http://schemas.microsoft.com/office/drawing/2014/main" id="{B5DF93BC-F25F-4D5B-869D-B72C0A4CF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5054"/>
            <a:ext cx="10058400" cy="1207965"/>
          </a:xfrm>
          <a:prstGeom prst="rect">
            <a:avLst/>
          </a:prstGeom>
        </p:spPr>
      </p:pic>
      <p:sp>
        <p:nvSpPr>
          <p:cNvPr id="11" name="Rectangle 10">
            <a:extLst>
              <a:ext uri="{FF2B5EF4-FFF2-40B4-BE49-F238E27FC236}">
                <a16:creationId xmlns:a16="http://schemas.microsoft.com/office/drawing/2014/main" id="{BAF1A269-2E87-4F3E-9D98-DD8F87600B18}"/>
              </a:ext>
            </a:extLst>
          </p:cNvPr>
          <p:cNvSpPr/>
          <p:nvPr/>
        </p:nvSpPr>
        <p:spPr>
          <a:xfrm>
            <a:off x="290888" y="1842211"/>
            <a:ext cx="2903390" cy="4401205"/>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clarify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changing</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parental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roles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as youth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develop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and grow</a:t>
            </a:r>
            <a:endParaRPr kumimoji="0" lang="en-US" sz="48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299053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D05AA-1D6F-4890-84F8-F06C95EAEC47}"/>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EC8F9F31-4F33-4D49-8429-2AE4E9F76689}"/>
              </a:ext>
            </a:extLst>
          </p:cNvPr>
          <p:cNvSpPr/>
          <p:nvPr/>
        </p:nvSpPr>
        <p:spPr>
          <a:xfrm>
            <a:off x="-98256" y="487845"/>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635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7" name="TextBox 6">
            <a:extLst>
              <a:ext uri="{FF2B5EF4-FFF2-40B4-BE49-F238E27FC236}">
                <a16:creationId xmlns:a16="http://schemas.microsoft.com/office/drawing/2014/main" id="{BC4422F3-A344-4668-BF4B-9332F1ECB33F}"/>
              </a:ext>
            </a:extLst>
          </p:cNvPr>
          <p:cNvSpPr txBox="1"/>
          <p:nvPr/>
        </p:nvSpPr>
        <p:spPr>
          <a:xfrm>
            <a:off x="211268" y="1870263"/>
            <a:ext cx="3417757" cy="4031873"/>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explain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how the “controlled chaos” of a troop meeting helps youth grow and develop</a:t>
            </a:r>
          </a:p>
        </p:txBody>
      </p:sp>
      <p:pic>
        <p:nvPicPr>
          <p:cNvPr id="8" name="Picture 7" descr="A circuit board&#10;&#10;Description generated with very high confidence">
            <a:extLst>
              <a:ext uri="{FF2B5EF4-FFF2-40B4-BE49-F238E27FC236}">
                <a16:creationId xmlns:a16="http://schemas.microsoft.com/office/drawing/2014/main" id="{ED1B25A8-DB16-4F3E-84A7-A54EF9168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9025" y="1514476"/>
            <a:ext cx="6107778" cy="4999254"/>
          </a:xfrm>
          <a:prstGeom prst="rect">
            <a:avLst/>
          </a:prstGeom>
        </p:spPr>
      </p:pic>
    </p:spTree>
    <p:extLst>
      <p:ext uri="{BB962C8B-B14F-4D97-AF65-F5344CB8AC3E}">
        <p14:creationId xmlns:p14="http://schemas.microsoft.com/office/powerpoint/2010/main" val="4041341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DEF77-FB82-49A3-BCC1-B4887ADCF6B3}"/>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Rectangle 2">
            <a:extLst>
              <a:ext uri="{FF2B5EF4-FFF2-40B4-BE49-F238E27FC236}">
                <a16:creationId xmlns:a16="http://schemas.microsoft.com/office/drawing/2014/main" id="{B6AD8A86-7C09-432C-893D-B0D27C0144CA}"/>
              </a:ext>
            </a:extLst>
          </p:cNvPr>
          <p:cNvSpPr/>
          <p:nvPr/>
        </p:nvSpPr>
        <p:spPr>
          <a:xfrm>
            <a:off x="-98256" y="378866"/>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9" name="TextBox 8">
            <a:extLst>
              <a:ext uri="{FF2B5EF4-FFF2-40B4-BE49-F238E27FC236}">
                <a16:creationId xmlns:a16="http://schemas.microsoft.com/office/drawing/2014/main" id="{5089B529-4360-4A8D-9F03-2C3B82B1A23E}"/>
              </a:ext>
            </a:extLst>
          </p:cNvPr>
          <p:cNvSpPr txBox="1"/>
          <p:nvPr/>
        </p:nvSpPr>
        <p:spPr>
          <a:xfrm>
            <a:off x="6060569" y="1758273"/>
            <a:ext cx="3417757" cy="4401205"/>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explain how both moms and dads can contribute to troop program.  </a:t>
            </a:r>
          </a:p>
        </p:txBody>
      </p:sp>
      <p:pic>
        <p:nvPicPr>
          <p:cNvPr id="10" name="Picture 9">
            <a:extLst>
              <a:ext uri="{FF2B5EF4-FFF2-40B4-BE49-F238E27FC236}">
                <a16:creationId xmlns:a16="http://schemas.microsoft.com/office/drawing/2014/main" id="{48655DDC-F7FC-465E-B39D-D5E072D25ED1}"/>
              </a:ext>
            </a:extLst>
          </p:cNvPr>
          <p:cNvPicPr>
            <a:picLocks noChangeAspect="1"/>
          </p:cNvPicPr>
          <p:nvPr/>
        </p:nvPicPr>
        <p:blipFill>
          <a:blip r:embed="rId3"/>
          <a:stretch>
            <a:fillRect/>
          </a:stretch>
        </p:blipFill>
        <p:spPr>
          <a:xfrm>
            <a:off x="580074" y="1582009"/>
            <a:ext cx="5436607" cy="5106913"/>
          </a:xfrm>
          <a:prstGeom prst="rect">
            <a:avLst/>
          </a:prstGeom>
        </p:spPr>
      </p:pic>
    </p:spTree>
    <p:extLst>
      <p:ext uri="{BB962C8B-B14F-4D97-AF65-F5344CB8AC3E}">
        <p14:creationId xmlns:p14="http://schemas.microsoft.com/office/powerpoint/2010/main" val="351789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B22F9C-C2E2-467E-86CD-A4CFCC2B13EB}"/>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46</a:t>
            </a:fld>
            <a:endParaRPr lang="en-US">
              <a:solidFill>
                <a:sysClr val="windowText" lastClr="000000"/>
              </a:solidFill>
            </a:endParaRPr>
          </a:p>
        </p:txBody>
      </p:sp>
      <p:pic>
        <p:nvPicPr>
          <p:cNvPr id="3" name="Picture 2">
            <a:extLst>
              <a:ext uri="{FF2B5EF4-FFF2-40B4-BE49-F238E27FC236}">
                <a16:creationId xmlns:a16="http://schemas.microsoft.com/office/drawing/2014/main" id="{DD126DC8-AE9D-4FA2-9177-E61ED4CFFC09}"/>
              </a:ext>
            </a:extLst>
          </p:cNvPr>
          <p:cNvPicPr>
            <a:picLocks noChangeAspect="1"/>
          </p:cNvPicPr>
          <p:nvPr/>
        </p:nvPicPr>
        <p:blipFill>
          <a:blip r:embed="rId3"/>
          <a:stretch>
            <a:fillRect/>
          </a:stretch>
        </p:blipFill>
        <p:spPr>
          <a:xfrm>
            <a:off x="0" y="4600152"/>
            <a:ext cx="10058400" cy="3017520"/>
          </a:xfrm>
          <a:prstGeom prst="rect">
            <a:avLst/>
          </a:prstGeom>
        </p:spPr>
      </p:pic>
      <p:sp>
        <p:nvSpPr>
          <p:cNvPr id="9" name="Rectangle: Diagonal Corners Rounded 8">
            <a:extLst>
              <a:ext uri="{FF2B5EF4-FFF2-40B4-BE49-F238E27FC236}">
                <a16:creationId xmlns:a16="http://schemas.microsoft.com/office/drawing/2014/main" id="{DC20BA96-360E-4823-B694-7BE5EA636160}"/>
              </a:ext>
            </a:extLst>
          </p:cNvPr>
          <p:cNvSpPr/>
          <p:nvPr/>
        </p:nvSpPr>
        <p:spPr>
          <a:xfrm>
            <a:off x="7765520" y="5367198"/>
            <a:ext cx="1409331" cy="1485490"/>
          </a:xfrm>
          <a:prstGeom prst="round2DiagRect">
            <a:avLst/>
          </a:prstGeom>
          <a:gradFill>
            <a:gsLst>
              <a:gs pos="0">
                <a:srgbClr val="E9DCC9"/>
              </a:gs>
              <a:gs pos="23000">
                <a:srgbClr val="EDDBC3"/>
              </a:gs>
              <a:gs pos="46000">
                <a:srgbClr val="F1D8B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0" name="Rectangle: Diagonal Corners Rounded 9">
            <a:extLst>
              <a:ext uri="{FF2B5EF4-FFF2-40B4-BE49-F238E27FC236}">
                <a16:creationId xmlns:a16="http://schemas.microsoft.com/office/drawing/2014/main" id="{B88AD3C1-1148-467E-ACBF-48C9B9F537F3}"/>
              </a:ext>
            </a:extLst>
          </p:cNvPr>
          <p:cNvSpPr/>
          <p:nvPr/>
        </p:nvSpPr>
        <p:spPr>
          <a:xfrm>
            <a:off x="4438834" y="5367198"/>
            <a:ext cx="1409331" cy="1485490"/>
          </a:xfrm>
          <a:prstGeom prst="round2DiagRect">
            <a:avLst/>
          </a:prstGeom>
          <a:gradFill>
            <a:gsLst>
              <a:gs pos="0">
                <a:srgbClr val="E4DBCC"/>
              </a:gs>
              <a:gs pos="23000">
                <a:srgbClr val="E5DBCB"/>
              </a:gs>
              <a:gs pos="46000">
                <a:srgbClr val="E3D1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1" name="Rectangle: Diagonal Corners Rounded 10">
            <a:extLst>
              <a:ext uri="{FF2B5EF4-FFF2-40B4-BE49-F238E27FC236}">
                <a16:creationId xmlns:a16="http://schemas.microsoft.com/office/drawing/2014/main" id="{050B05F5-6E57-4627-A55A-DC6F4D2C9993}"/>
              </a:ext>
            </a:extLst>
          </p:cNvPr>
          <p:cNvSpPr/>
          <p:nvPr/>
        </p:nvSpPr>
        <p:spPr>
          <a:xfrm>
            <a:off x="920826" y="5366167"/>
            <a:ext cx="1615852" cy="1485490"/>
          </a:xfrm>
          <a:prstGeom prst="round2DiagRect">
            <a:avLst/>
          </a:prstGeom>
          <a:gradFill>
            <a:gsLst>
              <a:gs pos="0">
                <a:srgbClr val="D0CCC1"/>
              </a:gs>
              <a:gs pos="23000">
                <a:srgbClr val="D4CCBF"/>
              </a:gs>
              <a:gs pos="46000">
                <a:srgbClr val="CCC2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275803C5-D4E9-4657-9934-13BBC6CD83E3}"/>
              </a:ext>
            </a:extLst>
          </p:cNvPr>
          <p:cNvSpPr/>
          <p:nvPr/>
        </p:nvSpPr>
        <p:spPr>
          <a:xfrm>
            <a:off x="962208" y="5570303"/>
            <a:ext cx="1574470"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MUCH</a:t>
            </a:r>
            <a:endParaRPr kumimoji="0" lang="en-US" sz="4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2" name="Rectangle 11">
            <a:extLst>
              <a:ext uri="{FF2B5EF4-FFF2-40B4-BE49-F238E27FC236}">
                <a16:creationId xmlns:a16="http://schemas.microsoft.com/office/drawing/2014/main" id="{960F00E9-6EF4-4234-B351-EDC9C222A7C3}"/>
              </a:ext>
            </a:extLst>
          </p:cNvPr>
          <p:cNvSpPr/>
          <p:nvPr/>
        </p:nvSpPr>
        <p:spPr>
          <a:xfrm>
            <a:off x="4252069" y="5570303"/>
            <a:ext cx="1782860"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LITTLE</a:t>
            </a:r>
            <a:endParaRPr kumimoji="0" lang="en-US" sz="5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CFB9B40F-E3AD-498D-9E3E-36DEDCD7631B}"/>
              </a:ext>
            </a:extLst>
          </p:cNvPr>
          <p:cNvSpPr/>
          <p:nvPr/>
        </p:nvSpPr>
        <p:spPr>
          <a:xfrm>
            <a:off x="7648485" y="5570303"/>
            <a:ext cx="1643399"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JUST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RIGHT</a:t>
            </a:r>
            <a:endParaRPr kumimoji="0" lang="en-US" sz="5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5" name="Rectangle 14">
            <a:extLst>
              <a:ext uri="{FF2B5EF4-FFF2-40B4-BE49-F238E27FC236}">
                <a16:creationId xmlns:a16="http://schemas.microsoft.com/office/drawing/2014/main" id="{17ABBAEA-B525-453A-BBDC-9CDBD427A31A}"/>
              </a:ext>
            </a:extLst>
          </p:cNvPr>
          <p:cNvSpPr/>
          <p:nvPr/>
        </p:nvSpPr>
        <p:spPr>
          <a:xfrm>
            <a:off x="16043" y="355438"/>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16" name="TextBox 15">
            <a:extLst>
              <a:ext uri="{FF2B5EF4-FFF2-40B4-BE49-F238E27FC236}">
                <a16:creationId xmlns:a16="http://schemas.microsoft.com/office/drawing/2014/main" id="{44BD2BD8-9D83-4936-9316-8F7AE2D623D7}"/>
              </a:ext>
            </a:extLst>
          </p:cNvPr>
          <p:cNvSpPr txBox="1"/>
          <p:nvPr/>
        </p:nvSpPr>
        <p:spPr>
          <a:xfrm>
            <a:off x="77261" y="1695605"/>
            <a:ext cx="6898044" cy="212365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help parents find</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the </a:t>
            </a:r>
            <a:r>
              <a:rPr lang="en-US" sz="4400" kern="0" dirty="0">
                <a:solidFill>
                  <a:srgbClr val="1C4283"/>
                </a:solidFill>
                <a:latin typeface="Arial Black" panose="020B0A04020102020204" pitchFamily="34" charset="0"/>
                <a:ea typeface="+mj-ea"/>
                <a:cs typeface="+mj-cs"/>
                <a:sym typeface="Calibri"/>
              </a:rPr>
              <a:t>information </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4400" kern="0" dirty="0">
                <a:solidFill>
                  <a:srgbClr val="1C4283"/>
                </a:solidFill>
                <a:latin typeface="Arial Black" panose="020B0A04020102020204" pitchFamily="34" charset="0"/>
                <a:ea typeface="+mj-ea"/>
                <a:cs typeface="+mj-cs"/>
                <a:sym typeface="Calibri"/>
              </a:rPr>
              <a:t>THEY need </a:t>
            </a: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a:t>
            </a:r>
          </a:p>
        </p:txBody>
      </p:sp>
      <p:pic>
        <p:nvPicPr>
          <p:cNvPr id="17" name="Picture 16">
            <a:extLst>
              <a:ext uri="{FF2B5EF4-FFF2-40B4-BE49-F238E27FC236}">
                <a16:creationId xmlns:a16="http://schemas.microsoft.com/office/drawing/2014/main" id="{9B976381-BEF1-40E8-A250-668B473CE2D2}"/>
              </a:ext>
            </a:extLst>
          </p:cNvPr>
          <p:cNvPicPr>
            <a:picLocks noChangeAspect="1"/>
          </p:cNvPicPr>
          <p:nvPr/>
        </p:nvPicPr>
        <p:blipFill>
          <a:blip r:embed="rId4"/>
          <a:stretch>
            <a:fillRect/>
          </a:stretch>
        </p:blipFill>
        <p:spPr>
          <a:xfrm>
            <a:off x="7037915" y="1874129"/>
            <a:ext cx="2469094" cy="2688569"/>
          </a:xfrm>
          <a:prstGeom prst="rect">
            <a:avLst/>
          </a:prstGeom>
        </p:spPr>
      </p:pic>
    </p:spTree>
    <p:extLst>
      <p:ext uri="{BB962C8B-B14F-4D97-AF65-F5344CB8AC3E}">
        <p14:creationId xmlns:p14="http://schemas.microsoft.com/office/powerpoint/2010/main" val="248305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E4232-2890-4F63-8BAA-50D9C048F662}"/>
              </a:ext>
            </a:extLst>
          </p:cNvPr>
          <p:cNvSpPr>
            <a:spLocks noGrp="1"/>
          </p:cNvSpPr>
          <p:nvPr>
            <p:ph type="sldNum" sz="quarter" idx="12"/>
          </p:nvPr>
        </p:nvSpPr>
        <p:spPr>
          <a:xfrm>
            <a:off x="7208520" y="7234450"/>
            <a:ext cx="2523332" cy="383222"/>
          </a:xfrm>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120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ysClr val="windowText" lastClr="000000"/>
              </a:solidFill>
              <a:effectLst/>
              <a:uLnTx/>
              <a:uFillTx/>
              <a:latin typeface="Calibri"/>
              <a:ea typeface="+mj-ea"/>
              <a:cs typeface="+mj-cs"/>
              <a:sym typeface="Calibri"/>
            </a:endParaRPr>
          </a:p>
        </p:txBody>
      </p:sp>
      <p:sp>
        <p:nvSpPr>
          <p:cNvPr id="7" name="Rectangle 6">
            <a:extLst>
              <a:ext uri="{FF2B5EF4-FFF2-40B4-BE49-F238E27FC236}">
                <a16:creationId xmlns:a16="http://schemas.microsoft.com/office/drawing/2014/main" id="{38A47F27-1A2A-41B9-877B-4E9F27B3C125}"/>
              </a:ext>
            </a:extLst>
          </p:cNvPr>
          <p:cNvSpPr/>
          <p:nvPr/>
        </p:nvSpPr>
        <p:spPr>
          <a:xfrm>
            <a:off x="-98256" y="498769"/>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635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8" name="TextBox 7">
            <a:extLst>
              <a:ext uri="{FF2B5EF4-FFF2-40B4-BE49-F238E27FC236}">
                <a16:creationId xmlns:a16="http://schemas.microsoft.com/office/drawing/2014/main" id="{39EEAD29-33F6-43C0-A7B8-A67579E81B3F}"/>
              </a:ext>
            </a:extLst>
          </p:cNvPr>
          <p:cNvSpPr txBox="1"/>
          <p:nvPr/>
        </p:nvSpPr>
        <p:spPr>
          <a:xfrm>
            <a:off x="6240356" y="1993374"/>
            <a:ext cx="3417757" cy="3785652"/>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Help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“NEW” campers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know what they really need!  </a:t>
            </a:r>
          </a:p>
        </p:txBody>
      </p:sp>
      <p:pic>
        <p:nvPicPr>
          <p:cNvPr id="3" name="Picture 2">
            <a:extLst>
              <a:ext uri="{FF2B5EF4-FFF2-40B4-BE49-F238E27FC236}">
                <a16:creationId xmlns:a16="http://schemas.microsoft.com/office/drawing/2014/main" id="{B25BB53A-6AB8-4975-949A-BC4E80B67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91" y="1702836"/>
            <a:ext cx="5997896" cy="5096988"/>
          </a:xfrm>
          <a:prstGeom prst="rect">
            <a:avLst/>
          </a:prstGeom>
        </p:spPr>
      </p:pic>
    </p:spTree>
    <p:extLst>
      <p:ext uri="{BB962C8B-B14F-4D97-AF65-F5344CB8AC3E}">
        <p14:creationId xmlns:p14="http://schemas.microsoft.com/office/powerpoint/2010/main" val="3702436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AA48F-8003-4956-8C8B-6BB4885CC2B5}"/>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6" name="Rectangle 5">
            <a:extLst>
              <a:ext uri="{FF2B5EF4-FFF2-40B4-BE49-F238E27FC236}">
                <a16:creationId xmlns:a16="http://schemas.microsoft.com/office/drawing/2014/main" id="{0FB57585-D9A1-4B6F-AB2C-3CCA87AC5E26}"/>
              </a:ext>
            </a:extLst>
          </p:cNvPr>
          <p:cNvSpPr/>
          <p:nvPr/>
        </p:nvSpPr>
        <p:spPr>
          <a:xfrm>
            <a:off x="-98251" y="243045"/>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7" name="Rectangle 6">
            <a:extLst>
              <a:ext uri="{FF2B5EF4-FFF2-40B4-BE49-F238E27FC236}">
                <a16:creationId xmlns:a16="http://schemas.microsoft.com/office/drawing/2014/main" id="{4CF71A2F-1D1D-43A7-A570-792FCCD9E3C8}"/>
              </a:ext>
            </a:extLst>
          </p:cNvPr>
          <p:cNvSpPr/>
          <p:nvPr/>
        </p:nvSpPr>
        <p:spPr>
          <a:xfrm>
            <a:off x="3182379" y="954374"/>
            <a:ext cx="3693640" cy="76944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HELP WITH</a:t>
            </a:r>
          </a:p>
        </p:txBody>
      </p:sp>
      <p:pic>
        <p:nvPicPr>
          <p:cNvPr id="4" name="Picture 3">
            <a:extLst>
              <a:ext uri="{FF2B5EF4-FFF2-40B4-BE49-F238E27FC236}">
                <a16:creationId xmlns:a16="http://schemas.microsoft.com/office/drawing/2014/main" id="{55B4A824-871D-451A-A71D-A10D3E9A4B77}"/>
              </a:ext>
            </a:extLst>
          </p:cNvPr>
          <p:cNvPicPr>
            <a:picLocks noChangeAspect="1"/>
          </p:cNvPicPr>
          <p:nvPr/>
        </p:nvPicPr>
        <p:blipFill>
          <a:blip r:embed="rId3"/>
          <a:stretch>
            <a:fillRect/>
          </a:stretch>
        </p:blipFill>
        <p:spPr>
          <a:xfrm>
            <a:off x="-21698" y="1723815"/>
            <a:ext cx="10080098" cy="5805540"/>
          </a:xfrm>
          <a:prstGeom prst="rect">
            <a:avLst/>
          </a:prstGeom>
        </p:spPr>
      </p:pic>
    </p:spTree>
    <p:extLst>
      <p:ext uri="{BB962C8B-B14F-4D97-AF65-F5344CB8AC3E}">
        <p14:creationId xmlns:p14="http://schemas.microsoft.com/office/powerpoint/2010/main" val="2882760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CF071B-871D-4E4E-B161-0B5E014E199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4" name="Rectangle 3">
            <a:extLst>
              <a:ext uri="{FF2B5EF4-FFF2-40B4-BE49-F238E27FC236}">
                <a16:creationId xmlns:a16="http://schemas.microsoft.com/office/drawing/2014/main" id="{51A1A15D-82A3-41CE-9BB0-7B4027951C92}"/>
              </a:ext>
            </a:extLst>
          </p:cNvPr>
          <p:cNvSpPr/>
          <p:nvPr/>
        </p:nvSpPr>
        <p:spPr>
          <a:xfrm>
            <a:off x="1135189" y="6224730"/>
            <a:ext cx="7237880" cy="76944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003DA8"/>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https://my.scouting.org</a:t>
            </a:r>
          </a:p>
        </p:txBody>
      </p:sp>
      <p:pic>
        <p:nvPicPr>
          <p:cNvPr id="5" name="Picture 4">
            <a:extLst>
              <a:ext uri="{FF2B5EF4-FFF2-40B4-BE49-F238E27FC236}">
                <a16:creationId xmlns:a16="http://schemas.microsoft.com/office/drawing/2014/main" id="{8510432E-CC0D-467A-8872-AC6E92A39E23}"/>
              </a:ext>
            </a:extLst>
          </p:cNvPr>
          <p:cNvPicPr>
            <a:picLocks noChangeAspect="1"/>
          </p:cNvPicPr>
          <p:nvPr/>
        </p:nvPicPr>
        <p:blipFill>
          <a:blip r:embed="rId3"/>
          <a:stretch>
            <a:fillRect/>
          </a:stretch>
        </p:blipFill>
        <p:spPr>
          <a:xfrm>
            <a:off x="4352547" y="712109"/>
            <a:ext cx="5273419" cy="3133725"/>
          </a:xfrm>
          <a:prstGeom prst="rect">
            <a:avLst/>
          </a:prstGeom>
        </p:spPr>
      </p:pic>
      <p:pic>
        <p:nvPicPr>
          <p:cNvPr id="6" name="Picture 5">
            <a:extLst>
              <a:ext uri="{FF2B5EF4-FFF2-40B4-BE49-F238E27FC236}">
                <a16:creationId xmlns:a16="http://schemas.microsoft.com/office/drawing/2014/main" id="{B50EEF35-B656-48C4-A626-05DB0ABE3D95}"/>
              </a:ext>
            </a:extLst>
          </p:cNvPr>
          <p:cNvPicPr>
            <a:picLocks noChangeAspect="1"/>
          </p:cNvPicPr>
          <p:nvPr/>
        </p:nvPicPr>
        <p:blipFill>
          <a:blip r:embed="rId4"/>
          <a:stretch>
            <a:fillRect/>
          </a:stretch>
        </p:blipFill>
        <p:spPr>
          <a:xfrm>
            <a:off x="1135189" y="4086113"/>
            <a:ext cx="5949305" cy="1938704"/>
          </a:xfrm>
          <a:prstGeom prst="rect">
            <a:avLst/>
          </a:prstGeom>
          <a:ln w="19050">
            <a:solidFill>
              <a:schemeClr val="tx1"/>
            </a:solidFill>
          </a:ln>
        </p:spPr>
      </p:pic>
      <p:sp>
        <p:nvSpPr>
          <p:cNvPr id="8" name="Arrow: Down 7">
            <a:extLst>
              <a:ext uri="{FF2B5EF4-FFF2-40B4-BE49-F238E27FC236}">
                <a16:creationId xmlns:a16="http://schemas.microsoft.com/office/drawing/2014/main" id="{AD9093BD-11FF-46C0-A5A6-D901753ECA0A}"/>
              </a:ext>
            </a:extLst>
          </p:cNvPr>
          <p:cNvSpPr/>
          <p:nvPr/>
        </p:nvSpPr>
        <p:spPr>
          <a:xfrm rot="8297059">
            <a:off x="5850211" y="4991995"/>
            <a:ext cx="857250" cy="11735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3" name="Rectangle 2">
            <a:extLst>
              <a:ext uri="{FF2B5EF4-FFF2-40B4-BE49-F238E27FC236}">
                <a16:creationId xmlns:a16="http://schemas.microsoft.com/office/drawing/2014/main" id="{5B521C16-E472-44D8-AC03-CDEAB25FF618}"/>
              </a:ext>
            </a:extLst>
          </p:cNvPr>
          <p:cNvSpPr/>
          <p:nvPr/>
        </p:nvSpPr>
        <p:spPr>
          <a:xfrm>
            <a:off x="77968" y="1354668"/>
            <a:ext cx="4031873" cy="1754326"/>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ONLINE</a:t>
            </a:r>
          </a:p>
          <a:p>
            <a:pPr algn="ctr"/>
            <a:r>
              <a:rPr lang="en-US" sz="54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TRAINING</a:t>
            </a:r>
            <a:endPar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62403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F5B20-BDB8-4FE9-83F6-FAF29D8F124A}"/>
              </a:ext>
            </a:extLst>
          </p:cNvPr>
          <p:cNvSpPr/>
          <p:nvPr/>
        </p:nvSpPr>
        <p:spPr>
          <a:xfrm>
            <a:off x="0" y="0"/>
            <a:ext cx="10058400" cy="389965"/>
          </a:xfrm>
          <a:prstGeom prst="rect">
            <a:avLst/>
          </a:prstGeom>
          <a:solidFill>
            <a:srgbClr val="D9001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Rectangle 2">
            <a:extLst>
              <a:ext uri="{FF2B5EF4-FFF2-40B4-BE49-F238E27FC236}">
                <a16:creationId xmlns:a16="http://schemas.microsoft.com/office/drawing/2014/main" id="{840D1787-84D2-49BE-93D3-BB598BF7486D}"/>
              </a:ext>
            </a:extLst>
          </p:cNvPr>
          <p:cNvSpPr/>
          <p:nvPr/>
        </p:nvSpPr>
        <p:spPr>
          <a:xfrm>
            <a:off x="0" y="7368988"/>
            <a:ext cx="10058400" cy="389965"/>
          </a:xfrm>
          <a:prstGeom prst="rect">
            <a:avLst/>
          </a:prstGeom>
          <a:solidFill>
            <a:schemeClr val="accent3">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4" name="Picture 3">
            <a:extLst>
              <a:ext uri="{FF2B5EF4-FFF2-40B4-BE49-F238E27FC236}">
                <a16:creationId xmlns:a16="http://schemas.microsoft.com/office/drawing/2014/main" id="{A44E9EC5-28E7-4DF7-B72C-01163DC6E51D}"/>
              </a:ext>
            </a:extLst>
          </p:cNvPr>
          <p:cNvPicPr>
            <a:picLocks noChangeAspect="1"/>
          </p:cNvPicPr>
          <p:nvPr/>
        </p:nvPicPr>
        <p:blipFill>
          <a:blip r:embed="rId3"/>
          <a:stretch>
            <a:fillRect/>
          </a:stretch>
        </p:blipFill>
        <p:spPr>
          <a:xfrm>
            <a:off x="4646264" y="739588"/>
            <a:ext cx="5376226" cy="6521824"/>
          </a:xfrm>
          <a:prstGeom prst="rect">
            <a:avLst/>
          </a:prstGeom>
        </p:spPr>
      </p:pic>
      <p:sp>
        <p:nvSpPr>
          <p:cNvPr id="7" name="Slide Number Placeholder 1">
            <a:extLst>
              <a:ext uri="{FF2B5EF4-FFF2-40B4-BE49-F238E27FC236}">
                <a16:creationId xmlns:a16="http://schemas.microsoft.com/office/drawing/2014/main" id="{A977B4AB-6E87-4CDA-8B93-42B80278C321}"/>
              </a:ext>
            </a:extLst>
          </p:cNvPr>
          <p:cNvSpPr txBox="1">
            <a:spLocks/>
          </p:cNvSpPr>
          <p:nvPr/>
        </p:nvSpPr>
        <p:spPr>
          <a:xfrm>
            <a:off x="7208519" y="7376584"/>
            <a:ext cx="2737913" cy="39581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005840" rtl="0" eaLnBrk="1" fontAlgn="auto" latinLnBrk="0" hangingPunct="0">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cs typeface="Calibri"/>
                <a:sym typeface="Calibri"/>
              </a:rPr>
              <a:t>                                         6</a:t>
            </a:r>
          </a:p>
        </p:txBody>
      </p:sp>
      <p:pic>
        <p:nvPicPr>
          <p:cNvPr id="8" name="Picture 7">
            <a:extLst>
              <a:ext uri="{FF2B5EF4-FFF2-40B4-BE49-F238E27FC236}">
                <a16:creationId xmlns:a16="http://schemas.microsoft.com/office/drawing/2014/main" id="{29D6ABE4-05B9-4AFF-8BF9-1AC760FC8A6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9231" r="91846">
                        <a14:foregroundMark x1="8564" y1="45026" x2="9231" y2="53128"/>
                        <a14:foregroundMark x1="9231" y1="53128" x2="9231" y2="53128"/>
                        <a14:foregroundMark x1="57606" y1="48749" x2="57590" y2="49385"/>
                        <a14:foregroundMark x1="57795" y1="41077" x2="57657" y2="46666"/>
                        <a14:foregroundMark x1="38667" y1="45692" x2="37128" y2="47641"/>
                        <a14:foregroundMark x1="77814" y1="36911" x2="77333" y2="37538"/>
                        <a14:foregroundMark x1="80205" y1="33795" x2="78979" y2="35393"/>
                        <a14:foregroundMark x1="90103" y1="36872" x2="91846" y2="45436"/>
                        <a14:foregroundMark x1="91846" y1="45436" x2="91641" y2="47436"/>
                        <a14:backgroundMark x1="37333" y1="46308" x2="37128" y2="48974"/>
                        <a14:backgroundMark x1="59538" y1="47231" x2="56051" y2="48103"/>
                        <a14:backgroundMark x1="78462" y1="35795" x2="80410" y2="39538"/>
                        <a14:backgroundMark x1="78462" y1="37538" x2="78667" y2="36205"/>
                        <a14:backgroundMark x1="38205" y1="45692" x2="37795" y2="45231"/>
                      </a14:backgroundRemoval>
                    </a14:imgEffect>
                  </a14:imgLayer>
                </a14:imgProps>
              </a:ext>
              <a:ext uri="{28A0092B-C50C-407E-A947-70E740481C1C}">
                <a14:useLocalDpi xmlns:a14="http://schemas.microsoft.com/office/drawing/2010/main"/>
              </a:ext>
            </a:extLst>
          </a:blip>
          <a:stretch>
            <a:fillRect/>
          </a:stretch>
        </p:blipFill>
        <p:spPr>
          <a:xfrm>
            <a:off x="1572466" y="0"/>
            <a:ext cx="5636053" cy="5636053"/>
          </a:xfrm>
          <a:prstGeom prst="rect">
            <a:avLst/>
          </a:prstGeom>
        </p:spPr>
      </p:pic>
      <p:sp>
        <p:nvSpPr>
          <p:cNvPr id="9" name="Rectangle 8">
            <a:extLst>
              <a:ext uri="{FF2B5EF4-FFF2-40B4-BE49-F238E27FC236}">
                <a16:creationId xmlns:a16="http://schemas.microsoft.com/office/drawing/2014/main" id="{44D87671-8795-44A3-A1C4-B6B208136DE4}"/>
              </a:ext>
            </a:extLst>
          </p:cNvPr>
          <p:cNvSpPr/>
          <p:nvPr/>
        </p:nvSpPr>
        <p:spPr>
          <a:xfrm>
            <a:off x="2107265" y="5134188"/>
            <a:ext cx="6378669" cy="1754326"/>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0000"/>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We’re happy you</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0000"/>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could join us.</a:t>
            </a:r>
          </a:p>
        </p:txBody>
      </p:sp>
    </p:spTree>
    <p:extLst>
      <p:ext uri="{BB962C8B-B14F-4D97-AF65-F5344CB8AC3E}">
        <p14:creationId xmlns:p14="http://schemas.microsoft.com/office/powerpoint/2010/main" val="283925452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6E271-B0EE-489C-BC66-2959D116977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50</a:t>
            </a:fld>
            <a:endParaRPr lang="en-US">
              <a:solidFill>
                <a:sysClr val="windowText" lastClr="000000"/>
              </a:solidFill>
            </a:endParaRPr>
          </a:p>
        </p:txBody>
      </p:sp>
      <p:pic>
        <p:nvPicPr>
          <p:cNvPr id="3" name="Picture 2">
            <a:extLst>
              <a:ext uri="{FF2B5EF4-FFF2-40B4-BE49-F238E27FC236}">
                <a16:creationId xmlns:a16="http://schemas.microsoft.com/office/drawing/2014/main" id="{35EC2EEA-14E0-4732-92A1-80A870934033}"/>
              </a:ext>
            </a:extLst>
          </p:cNvPr>
          <p:cNvPicPr>
            <a:picLocks noChangeAspect="1"/>
          </p:cNvPicPr>
          <p:nvPr/>
        </p:nvPicPr>
        <p:blipFill>
          <a:blip r:embed="rId3"/>
          <a:stretch>
            <a:fillRect/>
          </a:stretch>
        </p:blipFill>
        <p:spPr>
          <a:xfrm>
            <a:off x="0" y="1343025"/>
            <a:ext cx="10084319" cy="6274647"/>
          </a:xfrm>
          <a:prstGeom prst="rect">
            <a:avLst/>
          </a:prstGeom>
        </p:spPr>
      </p:pic>
      <p:pic>
        <p:nvPicPr>
          <p:cNvPr id="4" name="Picture 3">
            <a:extLst>
              <a:ext uri="{FF2B5EF4-FFF2-40B4-BE49-F238E27FC236}">
                <a16:creationId xmlns:a16="http://schemas.microsoft.com/office/drawing/2014/main" id="{EF7349D8-26C0-41D6-BF14-60EF0BCE1880}"/>
              </a:ext>
            </a:extLst>
          </p:cNvPr>
          <p:cNvPicPr>
            <a:picLocks noChangeAspect="1"/>
          </p:cNvPicPr>
          <p:nvPr/>
        </p:nvPicPr>
        <p:blipFill>
          <a:blip r:embed="rId4"/>
          <a:stretch>
            <a:fillRect/>
          </a:stretch>
        </p:blipFill>
        <p:spPr>
          <a:xfrm>
            <a:off x="2371880" y="1962519"/>
            <a:ext cx="2670279" cy="2670279"/>
          </a:xfrm>
          <a:prstGeom prst="rect">
            <a:avLst/>
          </a:prstGeom>
        </p:spPr>
      </p:pic>
      <p:sp>
        <p:nvSpPr>
          <p:cNvPr id="5" name="Rectangle 4">
            <a:extLst>
              <a:ext uri="{FF2B5EF4-FFF2-40B4-BE49-F238E27FC236}">
                <a16:creationId xmlns:a16="http://schemas.microsoft.com/office/drawing/2014/main" id="{FB3690CB-CBD9-4672-831D-E393955CF52C}"/>
              </a:ext>
            </a:extLst>
          </p:cNvPr>
          <p:cNvSpPr/>
          <p:nvPr/>
        </p:nvSpPr>
        <p:spPr>
          <a:xfrm>
            <a:off x="4668591" y="3504340"/>
            <a:ext cx="3124573" cy="830997"/>
          </a:xfrm>
          <a:prstGeom prst="rect">
            <a:avLst/>
          </a:prstGeom>
          <a:noFill/>
        </p:spPr>
        <p:txBody>
          <a:bodyPr wrap="none" lIns="91440" tIns="45720" rIns="91440" bIns="45720">
            <a:spAutoFit/>
          </a:bodyPr>
          <a:lstStyle/>
          <a:p>
            <a:pPr algn="ctr"/>
            <a:r>
              <a:rPr lang="en-US" sz="4800" b="0" cap="none" spc="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MODULE</a:t>
            </a:r>
          </a:p>
        </p:txBody>
      </p:sp>
      <p:pic>
        <p:nvPicPr>
          <p:cNvPr id="6" name="Picture 5" descr="Screen Clipping">
            <a:extLst>
              <a:ext uri="{FF2B5EF4-FFF2-40B4-BE49-F238E27FC236}">
                <a16:creationId xmlns:a16="http://schemas.microsoft.com/office/drawing/2014/main" id="{2DCBFCB2-7B64-406C-8769-E10C0186DB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343" b="11423"/>
          <a:stretch/>
        </p:blipFill>
        <p:spPr>
          <a:xfrm>
            <a:off x="3090363" y="5334855"/>
            <a:ext cx="4175306" cy="1006937"/>
          </a:xfrm>
          <a:prstGeom prst="rect">
            <a:avLst/>
          </a:prstGeom>
        </p:spPr>
      </p:pic>
      <p:sp>
        <p:nvSpPr>
          <p:cNvPr id="7" name="Rectangle 6">
            <a:extLst>
              <a:ext uri="{FF2B5EF4-FFF2-40B4-BE49-F238E27FC236}">
                <a16:creationId xmlns:a16="http://schemas.microsoft.com/office/drawing/2014/main" id="{CFCFD660-CE31-4B53-A43F-FB5445470734}"/>
              </a:ext>
            </a:extLst>
          </p:cNvPr>
          <p:cNvSpPr/>
          <p:nvPr/>
        </p:nvSpPr>
        <p:spPr>
          <a:xfrm>
            <a:off x="416399" y="512896"/>
            <a:ext cx="9225602" cy="923330"/>
          </a:xfrm>
          <a:prstGeom prst="rect">
            <a:avLst/>
          </a:prstGeom>
          <a:noFill/>
        </p:spPr>
        <p:txBody>
          <a:bodyPr wrap="none" lIns="91440" tIns="45720" rIns="91440" bIns="45720">
            <a:spAutoFit/>
          </a:bodyPr>
          <a:lstStyle/>
          <a:p>
            <a:pPr algn="ctr"/>
            <a:r>
              <a:rPr lang="en-US" sz="5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TRAINING STARTS WITH</a:t>
            </a:r>
            <a:endParaRPr lang="en-US" sz="5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16199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D5786-B569-4AE1-90CB-2081B8A03FB9}"/>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51</a:t>
            </a:fld>
            <a:endParaRPr lang="en-US">
              <a:solidFill>
                <a:sysClr val="windowText" lastClr="000000"/>
              </a:solidFill>
            </a:endParaRPr>
          </a:p>
        </p:txBody>
      </p:sp>
      <p:sp>
        <p:nvSpPr>
          <p:cNvPr id="3" name="Shape 346">
            <a:extLst>
              <a:ext uri="{FF2B5EF4-FFF2-40B4-BE49-F238E27FC236}">
                <a16:creationId xmlns:a16="http://schemas.microsoft.com/office/drawing/2014/main" id="{7B8DE30D-5785-47F3-A642-33A65EFF0ABA}"/>
              </a:ext>
            </a:extLst>
          </p:cNvPr>
          <p:cNvSpPr/>
          <p:nvPr/>
        </p:nvSpPr>
        <p:spPr>
          <a:xfrm>
            <a:off x="1393193" y="776780"/>
            <a:ext cx="7272013" cy="59093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WHAT A </a:t>
            </a:r>
          </a:p>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WONDERFUL </a:t>
            </a:r>
          </a:p>
          <a:p>
            <a:pPr algn="ctr">
              <a:defRPr sz="6000" b="1">
                <a:solidFill>
                  <a:srgbClr val="0E58C4"/>
                </a:solidFill>
                <a:latin typeface="Cooper Black"/>
                <a:ea typeface="Cooper Black"/>
                <a:cs typeface="Cooper Black"/>
                <a:sym typeface="Cooper Black"/>
              </a:defRPr>
            </a:pPr>
            <a:r>
              <a:rPr lang="en-US" sz="54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SENSE OF</a:t>
            </a:r>
          </a:p>
          <a:p>
            <a:pPr algn="ctr">
              <a:defRPr sz="6000" b="1">
                <a:solidFill>
                  <a:srgbClr val="0E58C4"/>
                </a:solidFill>
                <a:latin typeface="Cooper Black"/>
                <a:ea typeface="Cooper Black"/>
                <a:cs typeface="Cooper Black"/>
                <a:sym typeface="Cooper Black"/>
              </a:defRPr>
            </a:pPr>
            <a:r>
              <a:rPr lang="en-US" sz="54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 COMMUNITY</a:t>
            </a:r>
          </a:p>
          <a:p>
            <a:pPr algn="ctr">
              <a:defRPr sz="4800" b="1"/>
            </a:pP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YOU’LL CREATE</a:t>
            </a:r>
            <a:endPar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endParaRPr>
          </a:p>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FOR THE FAMILIES</a:t>
            </a: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a:t>
            </a:r>
          </a:p>
          <a:p>
            <a:pPr algn="ctr">
              <a:defRPr sz="4000" b="1">
                <a:solidFill>
                  <a:srgbClr val="0E58C4"/>
                </a:solidFill>
                <a:latin typeface="Cooper Black"/>
                <a:ea typeface="Cooper Black"/>
                <a:cs typeface="Cooper Black"/>
                <a:sym typeface="Cooper Black"/>
              </a:defRPr>
            </a:pP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IN YOUR </a:t>
            </a: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TROOP</a:t>
            </a: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sym typeface="Calibri"/>
              </a:rPr>
              <a:t>!</a:t>
            </a:r>
            <a:endParaRPr sz="4800" dirty="0">
              <a:solidFill>
                <a:schemeClr val="tx2"/>
              </a:solidFill>
              <a:effectLst>
                <a:outerShdw blurRad="50800" dist="38100" dir="13500000" algn="br" rotWithShape="0">
                  <a:prstClr val="black">
                    <a:alpha val="40000"/>
                  </a:prstClr>
                </a:outerShdw>
              </a:effectLst>
              <a:latin typeface="Arial Black" panose="020B0A04020102020204" pitchFamily="34" charset="0"/>
              <a:sym typeface="Calibri"/>
            </a:endParaRPr>
          </a:p>
        </p:txBody>
      </p:sp>
    </p:spTree>
    <p:extLst>
      <p:ext uri="{BB962C8B-B14F-4D97-AF65-F5344CB8AC3E}">
        <p14:creationId xmlns:p14="http://schemas.microsoft.com/office/powerpoint/2010/main" val="4102681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B188FB-0F05-4A24-932A-D7F9BC8C6C0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52</a:t>
            </a:fld>
            <a:endParaRPr lang="en-US">
              <a:solidFill>
                <a:sysClr val="windowText" lastClr="000000"/>
              </a:solidFill>
            </a:endParaRPr>
          </a:p>
        </p:txBody>
      </p:sp>
      <p:pic>
        <p:nvPicPr>
          <p:cNvPr id="3" name="Picture 2">
            <a:extLst>
              <a:ext uri="{FF2B5EF4-FFF2-40B4-BE49-F238E27FC236}">
                <a16:creationId xmlns:a16="http://schemas.microsoft.com/office/drawing/2014/main" id="{20B36970-28F5-4F0E-84D1-9BEE700261C1}"/>
              </a:ext>
            </a:extLst>
          </p:cNvPr>
          <p:cNvPicPr>
            <a:picLocks noChangeAspect="1"/>
          </p:cNvPicPr>
          <p:nvPr/>
        </p:nvPicPr>
        <p:blipFill>
          <a:blip r:embed="rId3"/>
          <a:stretch>
            <a:fillRect/>
          </a:stretch>
        </p:blipFill>
        <p:spPr>
          <a:xfrm>
            <a:off x="270859" y="1485180"/>
            <a:ext cx="9516681" cy="3401863"/>
          </a:xfrm>
          <a:prstGeom prst="rect">
            <a:avLst/>
          </a:prstGeom>
        </p:spPr>
      </p:pic>
      <p:sp>
        <p:nvSpPr>
          <p:cNvPr id="4" name="Rectangle 3">
            <a:extLst>
              <a:ext uri="{FF2B5EF4-FFF2-40B4-BE49-F238E27FC236}">
                <a16:creationId xmlns:a16="http://schemas.microsoft.com/office/drawing/2014/main" id="{448FE8AE-B560-42C6-8DEA-58CDAE2F7B29}"/>
              </a:ext>
            </a:extLst>
          </p:cNvPr>
          <p:cNvSpPr/>
          <p:nvPr/>
        </p:nvSpPr>
        <p:spPr>
          <a:xfrm>
            <a:off x="1106731" y="4328548"/>
            <a:ext cx="8247137" cy="830997"/>
          </a:xfrm>
          <a:prstGeom prst="rect">
            <a:avLst/>
          </a:prstGeom>
          <a:solidFill>
            <a:schemeClr val="bg1"/>
          </a:solidFill>
        </p:spPr>
        <p:txBody>
          <a:bodyPr wrap="square">
            <a:spAutoFit/>
          </a:bodyPr>
          <a:lstStyle/>
          <a:p>
            <a:r>
              <a:rPr lang="en-US" sz="4800" dirty="0">
                <a:latin typeface="Arial Black" panose="020B0A04020102020204" pitchFamily="34" charset="0"/>
                <a:hlinkClick r:id="rId4"/>
              </a:rPr>
              <a:t>www.scouting.org/NMC</a:t>
            </a:r>
            <a:endParaRPr lang="en-US" sz="4800" dirty="0">
              <a:solidFill>
                <a:srgbClr val="0000FF"/>
              </a:solidFill>
              <a:latin typeface="Arial Black" panose="020B0A04020102020204" pitchFamily="34" charset="0"/>
            </a:endParaRPr>
          </a:p>
        </p:txBody>
      </p:sp>
      <p:sp>
        <p:nvSpPr>
          <p:cNvPr id="5" name="Rectangle 4">
            <a:extLst>
              <a:ext uri="{FF2B5EF4-FFF2-40B4-BE49-F238E27FC236}">
                <a16:creationId xmlns:a16="http://schemas.microsoft.com/office/drawing/2014/main" id="{B65F3F05-0E08-452C-A5E5-0D7713AF8B56}"/>
              </a:ext>
            </a:extLst>
          </p:cNvPr>
          <p:cNvSpPr/>
          <p:nvPr/>
        </p:nvSpPr>
        <p:spPr>
          <a:xfrm>
            <a:off x="2474652" y="512896"/>
            <a:ext cx="5109091" cy="923330"/>
          </a:xfrm>
          <a:prstGeom prst="rect">
            <a:avLst/>
          </a:prstGeom>
          <a:noFill/>
        </p:spPr>
        <p:txBody>
          <a:bodyPr wrap="none" lIns="91440" tIns="45720" rIns="91440" bIns="45720">
            <a:spAutoFit/>
          </a:bodyPr>
          <a:lstStyle/>
          <a:p>
            <a:pPr algn="ctr"/>
            <a:r>
              <a:rPr lang="en-US" sz="5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LEARN MORE</a:t>
            </a:r>
            <a:endParaRPr lang="en-US" sz="5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 name="TextBox 5">
            <a:extLst>
              <a:ext uri="{FF2B5EF4-FFF2-40B4-BE49-F238E27FC236}">
                <a16:creationId xmlns:a16="http://schemas.microsoft.com/office/drawing/2014/main" id="{509A7100-050C-7645-BD34-79B835816CDE}"/>
              </a:ext>
            </a:extLst>
          </p:cNvPr>
          <p:cNvSpPr txBox="1"/>
          <p:nvPr/>
        </p:nvSpPr>
        <p:spPr>
          <a:xfrm>
            <a:off x="1087246" y="4900827"/>
            <a:ext cx="8266622" cy="2123658"/>
          </a:xfrm>
          <a:prstGeom prst="rect">
            <a:avLst/>
          </a:prstGeom>
          <a:noFill/>
        </p:spPr>
        <p:txBody>
          <a:bodyPr wrap="none" rtlCol="0">
            <a:spAutoFit/>
          </a:bodyPr>
          <a:lstStyle/>
          <a:p>
            <a:pPr algn="ctr"/>
            <a:r>
              <a:rPr lang="en-US" sz="4800" b="1" dirty="0">
                <a:solidFill>
                  <a:srgbClr val="1C4283"/>
                </a:solidFill>
              </a:rPr>
              <a:t>+</a:t>
            </a:r>
          </a:p>
          <a:p>
            <a:pPr algn="ctr"/>
            <a:r>
              <a:rPr lang="en-US" sz="3600" b="1" dirty="0">
                <a:solidFill>
                  <a:srgbClr val="C00000"/>
                </a:solidFill>
              </a:rPr>
              <a:t>VISIT THE </a:t>
            </a:r>
            <a:r>
              <a:rPr lang="en-US" sz="4800" b="1" dirty="0">
                <a:solidFill>
                  <a:srgbClr val="1C4283"/>
                </a:solidFill>
              </a:rPr>
              <a:t>N</a:t>
            </a:r>
            <a:r>
              <a:rPr lang="en-US" sz="3600" b="1" dirty="0">
                <a:solidFill>
                  <a:srgbClr val="C00000"/>
                </a:solidFill>
              </a:rPr>
              <a:t>EW </a:t>
            </a:r>
            <a:r>
              <a:rPr lang="en-US" sz="4400" b="1" dirty="0">
                <a:solidFill>
                  <a:srgbClr val="1C4283"/>
                </a:solidFill>
              </a:rPr>
              <a:t>M</a:t>
            </a:r>
            <a:r>
              <a:rPr lang="en-US" sz="3600" b="1" dirty="0">
                <a:solidFill>
                  <a:srgbClr val="C00000"/>
                </a:solidFill>
              </a:rPr>
              <a:t>EMBER </a:t>
            </a:r>
            <a:r>
              <a:rPr lang="en-US" sz="4400" b="1" dirty="0">
                <a:solidFill>
                  <a:srgbClr val="1C4283"/>
                </a:solidFill>
              </a:rPr>
              <a:t>C</a:t>
            </a:r>
            <a:r>
              <a:rPr lang="en-US" sz="3600" b="1" dirty="0">
                <a:solidFill>
                  <a:srgbClr val="C00000"/>
                </a:solidFill>
              </a:rPr>
              <a:t>OORDINATOR </a:t>
            </a:r>
          </a:p>
          <a:p>
            <a:pPr algn="ctr"/>
            <a:r>
              <a:rPr lang="en-US" sz="3600" b="1" dirty="0">
                <a:solidFill>
                  <a:srgbClr val="C00000"/>
                </a:solidFill>
              </a:rPr>
              <a:t>GROUP ON FACEBOOK</a:t>
            </a:r>
          </a:p>
        </p:txBody>
      </p:sp>
    </p:spTree>
    <p:extLst>
      <p:ext uri="{BB962C8B-B14F-4D97-AF65-F5344CB8AC3E}">
        <p14:creationId xmlns:p14="http://schemas.microsoft.com/office/powerpoint/2010/main" val="303474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10058400" cy="7772401"/>
          </a:xfrm>
          <a:prstGeom prst="rect">
            <a:avLst/>
          </a:prstGeom>
        </p:spPr>
      </p:pic>
      <p:sp>
        <p:nvSpPr>
          <p:cNvPr id="7" name="Shape 349"/>
          <p:cNvSpPr/>
          <p:nvPr/>
        </p:nvSpPr>
        <p:spPr>
          <a:xfrm>
            <a:off x="684390" y="830899"/>
            <a:ext cx="9073564" cy="670952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We</a:t>
            </a:r>
            <a:r>
              <a:rPr kumimoji="0" lang="en-US"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 can</a:t>
            </a: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 help you make that happen. </a:t>
            </a: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endPar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Please keep in touch.</a:t>
            </a: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endPar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NAME:</a:t>
            </a: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PHONE:</a:t>
            </a:r>
            <a:b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b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EMAIL:</a:t>
            </a: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District/Council:</a:t>
            </a:r>
          </a:p>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ysClr val="windowText" lastClr="000000"/>
              </a:solidFill>
              <a:effectLst/>
              <a:uLnTx/>
              <a:uFillTx/>
              <a:latin typeface="Brix Slab Black" panose="02000000000000000000" pitchFamily="50"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Brix Slab Black" panose="02000000000000000000" pitchFamily="50"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Tree>
    <p:extLst>
      <p:ext uri="{BB962C8B-B14F-4D97-AF65-F5344CB8AC3E}">
        <p14:creationId xmlns:p14="http://schemas.microsoft.com/office/powerpoint/2010/main" val="28091592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alpha val="54000"/>
          </a:srgbClr>
        </a:solidFill>
        <a:effectLst/>
      </p:bgPr>
    </p:bg>
    <p:spTree>
      <p:nvGrpSpPr>
        <p:cNvPr id="1" name=""/>
        <p:cNvGrpSpPr/>
        <p:nvPr/>
      </p:nvGrpSpPr>
      <p:grpSpPr>
        <a:xfrm>
          <a:off x="0" y="0"/>
          <a:ext cx="0" cy="0"/>
          <a:chOff x="0" y="0"/>
          <a:chExt cx="0" cy="0"/>
        </a:xfrm>
      </p:grpSpPr>
      <p:sp>
        <p:nvSpPr>
          <p:cNvPr id="120" name="Shape 120"/>
          <p:cNvSpPr/>
          <p:nvPr/>
        </p:nvSpPr>
        <p:spPr>
          <a:xfrm>
            <a:off x="325464" y="354985"/>
            <a:ext cx="9438469" cy="63094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Some audience members may ask HOW TO access their WELCOME MODULE once they get home or even want to access it right way.  </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Instructions on HOW TO access the WELCOME MODULE are available on the NMC website.  Participants can follow the active link to WELCOME COURSE INSTRUCTIONS on the webpage.</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These instructions are reproduced, for your convenience, on the following slides.  They are not intended for viewing in a large group setting … but rather can help any interested parties navigate to the site … individually or in a small group after the main presentation.  </a:t>
            </a: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p:txBody>
      </p:sp>
    </p:spTree>
    <p:extLst>
      <p:ext uri="{BB962C8B-B14F-4D97-AF65-F5344CB8AC3E}">
        <p14:creationId xmlns:p14="http://schemas.microsoft.com/office/powerpoint/2010/main" val="404327224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4" name="Picture 3" descr="Screen Clipping">
            <a:extLst>
              <a:ext uri="{FF2B5EF4-FFF2-40B4-BE49-F238E27FC236}">
                <a16:creationId xmlns:a16="http://schemas.microsoft.com/office/drawing/2014/main" id="{4254BF4A-2CD1-4299-8D06-456C2ADD49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67285"/>
            <a:ext cx="10058400" cy="5114132"/>
          </a:xfrm>
          <a:prstGeom prst="rect">
            <a:avLst/>
          </a:prstGeom>
        </p:spPr>
      </p:pic>
      <p:sp>
        <p:nvSpPr>
          <p:cNvPr id="5" name="Arrow: Down 4">
            <a:extLst>
              <a:ext uri="{FF2B5EF4-FFF2-40B4-BE49-F238E27FC236}">
                <a16:creationId xmlns:a16="http://schemas.microsoft.com/office/drawing/2014/main" id="{4FFB66A2-7E50-4318-BB03-A9D537EEE442}"/>
              </a:ext>
            </a:extLst>
          </p:cNvPr>
          <p:cNvSpPr/>
          <p:nvPr/>
        </p:nvSpPr>
        <p:spPr>
          <a:xfrm rot="18579500">
            <a:off x="5146212" y="3893103"/>
            <a:ext cx="1740310" cy="31447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C5094EF8-2D60-4156-93A9-F8A78024C110}"/>
              </a:ext>
            </a:extLst>
          </p:cNvPr>
          <p:cNvSpPr/>
          <p:nvPr/>
        </p:nvSpPr>
        <p:spPr>
          <a:xfrm>
            <a:off x="129843" y="682998"/>
            <a:ext cx="9602009" cy="707886"/>
          </a:xfrm>
          <a:prstGeom prst="rect">
            <a:avLst/>
          </a:prstGeom>
          <a:noFill/>
        </p:spPr>
        <p:txBody>
          <a:bodyPr wrap="squar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1.</a:t>
            </a:r>
            <a:r>
              <a:rPr kumimoji="0" lang="en-US" sz="40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a:t>
            </a: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GO TO </a:t>
            </a:r>
            <a:r>
              <a:rPr kumimoji="0" lang="en-US" sz="3200" b="0" i="0" u="none" strike="noStrike" kern="0" cap="none" spc="0" normalizeH="0" baseline="0" noProof="0" dirty="0">
                <a:ln w="0"/>
                <a:solidFill>
                  <a:srgbClr val="0000FF"/>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my.scouting.org </a:t>
            </a:r>
            <a:r>
              <a:rPr kumimoji="0" lang="en-US" sz="32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 </a:t>
            </a:r>
            <a:r>
              <a:rPr kumimoji="0" lang="en-US" sz="1800" b="0" i="1"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(create account or sign-in)</a:t>
            </a:r>
            <a:endParaRPr kumimoji="0" lang="en-US" sz="4000" b="0" i="1"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7" name="Rectangle 6">
            <a:extLst>
              <a:ext uri="{FF2B5EF4-FFF2-40B4-BE49-F238E27FC236}">
                <a16:creationId xmlns:a16="http://schemas.microsoft.com/office/drawing/2014/main" id="{64CC106D-3129-476A-AA09-F5C8005B4086}"/>
              </a:ext>
            </a:extLst>
          </p:cNvPr>
          <p:cNvSpPr/>
          <p:nvPr/>
        </p:nvSpPr>
        <p:spPr>
          <a:xfrm>
            <a:off x="128240" y="1699332"/>
            <a:ext cx="9554219" cy="584775"/>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2.  CLICK on BSA LEARN CENTER graphic</a:t>
            </a:r>
          </a:p>
        </p:txBody>
      </p:sp>
    </p:spTree>
    <p:extLst>
      <p:ext uri="{BB962C8B-B14F-4D97-AF65-F5344CB8AC3E}">
        <p14:creationId xmlns:p14="http://schemas.microsoft.com/office/powerpoint/2010/main" val="942830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6" name="Picture 5" descr="Screen Clipping">
            <a:extLst>
              <a:ext uri="{FF2B5EF4-FFF2-40B4-BE49-F238E27FC236}">
                <a16:creationId xmlns:a16="http://schemas.microsoft.com/office/drawing/2014/main" id="{507EB0D8-E6EB-420F-89DE-7DF4A6C62E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74" y="2164691"/>
            <a:ext cx="10029126" cy="5452981"/>
          </a:xfrm>
          <a:prstGeom prst="rect">
            <a:avLst/>
          </a:prstGeom>
        </p:spPr>
      </p:pic>
      <p:sp>
        <p:nvSpPr>
          <p:cNvPr id="7" name="Rectangle 6">
            <a:extLst>
              <a:ext uri="{FF2B5EF4-FFF2-40B4-BE49-F238E27FC236}">
                <a16:creationId xmlns:a16="http://schemas.microsoft.com/office/drawing/2014/main" id="{B31CADEB-57EE-4E2A-A8CA-1A8BC2FF31EC}"/>
              </a:ext>
            </a:extLst>
          </p:cNvPr>
          <p:cNvSpPr/>
          <p:nvPr/>
        </p:nvSpPr>
        <p:spPr>
          <a:xfrm>
            <a:off x="321611" y="458030"/>
            <a:ext cx="9174306" cy="1077218"/>
          </a:xfrm>
          <a:prstGeom prst="rect">
            <a:avLst/>
          </a:prstGeom>
          <a:noFill/>
        </p:spPr>
        <p:txBody>
          <a:bodyPr wrap="non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3.  CLICK on NEW MEMBER COORDINATOR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(under PROGRAM SPECIFIC TRAINING)</a:t>
            </a:r>
          </a:p>
        </p:txBody>
      </p:sp>
      <p:sp>
        <p:nvSpPr>
          <p:cNvPr id="8" name="Arrow: Left 7">
            <a:extLst>
              <a:ext uri="{FF2B5EF4-FFF2-40B4-BE49-F238E27FC236}">
                <a16:creationId xmlns:a16="http://schemas.microsoft.com/office/drawing/2014/main" id="{BF0AE034-8B6C-4B56-8A2B-80A89007D304}"/>
              </a:ext>
            </a:extLst>
          </p:cNvPr>
          <p:cNvSpPr/>
          <p:nvPr/>
        </p:nvSpPr>
        <p:spPr>
          <a:xfrm>
            <a:off x="5451378" y="5914221"/>
            <a:ext cx="2861187" cy="132022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467333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C31556A9-431C-46C8-8DB2-900325E67B5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0" y="1231738"/>
            <a:ext cx="7669161" cy="6194323"/>
          </a:xfrm>
          <a:prstGeom prst="rect">
            <a:avLst/>
          </a:prstGeom>
        </p:spPr>
      </p:pic>
      <p:sp>
        <p:nvSpPr>
          <p:cNvPr id="4" name="AutoShape 2" descr="Image result for magnifying glass">
            <a:extLst>
              <a:ext uri="{FF2B5EF4-FFF2-40B4-BE49-F238E27FC236}">
                <a16:creationId xmlns:a16="http://schemas.microsoft.com/office/drawing/2014/main" id="{02C9DE95-F9FE-4F81-81FF-C335745CB5F6}"/>
              </a:ext>
            </a:extLst>
          </p:cNvPr>
          <p:cNvSpPr>
            <a:spLocks noChangeAspect="1" noChangeArrowheads="1"/>
          </p:cNvSpPr>
          <p:nvPr/>
        </p:nvSpPr>
        <p:spPr bwMode="auto">
          <a:xfrm>
            <a:off x="4876800" y="45967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5" name="Arrow: Left 4">
            <a:extLst>
              <a:ext uri="{FF2B5EF4-FFF2-40B4-BE49-F238E27FC236}">
                <a16:creationId xmlns:a16="http://schemas.microsoft.com/office/drawing/2014/main" id="{CF983FDF-85B4-4C52-AF09-3468BFE43CC6}"/>
              </a:ext>
            </a:extLst>
          </p:cNvPr>
          <p:cNvSpPr/>
          <p:nvPr/>
        </p:nvSpPr>
        <p:spPr>
          <a:xfrm>
            <a:off x="1828801" y="6312499"/>
            <a:ext cx="3399502" cy="120936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43C239EB-B999-4BDF-B71C-DA4B097FC301}"/>
              </a:ext>
            </a:extLst>
          </p:cNvPr>
          <p:cNvSpPr/>
          <p:nvPr/>
        </p:nvSpPr>
        <p:spPr>
          <a:xfrm>
            <a:off x="143454" y="393796"/>
            <a:ext cx="8587607" cy="64633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4.  CLICK on  “+ ADD PLAN” button  </a:t>
            </a:r>
          </a:p>
        </p:txBody>
      </p:sp>
    </p:spTree>
    <p:extLst>
      <p:ext uri="{BB962C8B-B14F-4D97-AF65-F5344CB8AC3E}">
        <p14:creationId xmlns:p14="http://schemas.microsoft.com/office/powerpoint/2010/main" val="815322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51079-F208-43E7-8E5C-6C53B2739D9A}"/>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C0D06229-D465-4F65-9559-4BBB8525C831}"/>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91729" y="2009737"/>
            <a:ext cx="9540123" cy="5434531"/>
          </a:xfrm>
          <a:prstGeom prst="rect">
            <a:avLst/>
          </a:prstGeom>
        </p:spPr>
      </p:pic>
      <p:sp>
        <p:nvSpPr>
          <p:cNvPr id="4" name="Rectangle 3">
            <a:extLst>
              <a:ext uri="{FF2B5EF4-FFF2-40B4-BE49-F238E27FC236}">
                <a16:creationId xmlns:a16="http://schemas.microsoft.com/office/drawing/2014/main" id="{9FC67C1C-5D14-4CAB-A07A-143FD8EC9159}"/>
              </a:ext>
            </a:extLst>
          </p:cNvPr>
          <p:cNvSpPr/>
          <p:nvPr/>
        </p:nvSpPr>
        <p:spPr>
          <a:xfrm>
            <a:off x="120390" y="280562"/>
            <a:ext cx="9419566" cy="1692771"/>
          </a:xfrm>
          <a:prstGeom prst="rect">
            <a:avLst/>
          </a:prstGeom>
          <a:noFill/>
        </p:spPr>
        <p:txBody>
          <a:bodyPr wrap="non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Brix Slab Black" panose="02000000000000000000" pitchFamily="50" charset="0"/>
                <a:ea typeface="+mj-ea"/>
                <a:cs typeface="+mj-cs"/>
                <a:sym typeface="Calibri"/>
              </a:rPr>
              <a:t>5</a:t>
            </a: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You will receive a confirmation message.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CLICK on  NEW MEMBER COORDINATOR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to continue to training.  </a:t>
            </a:r>
          </a:p>
        </p:txBody>
      </p:sp>
      <p:sp>
        <p:nvSpPr>
          <p:cNvPr id="5" name="Arrow: Down 4">
            <a:extLst>
              <a:ext uri="{FF2B5EF4-FFF2-40B4-BE49-F238E27FC236}">
                <a16:creationId xmlns:a16="http://schemas.microsoft.com/office/drawing/2014/main" id="{D4A75472-0E8B-4F33-BE39-32FC8F07382E}"/>
              </a:ext>
            </a:extLst>
          </p:cNvPr>
          <p:cNvSpPr/>
          <p:nvPr/>
        </p:nvSpPr>
        <p:spPr>
          <a:xfrm rot="7435898">
            <a:off x="3632907" y="4946067"/>
            <a:ext cx="1127208" cy="282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31571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ea typeface="+mj-ea"/>
                <a:cs typeface="+mj-cs"/>
                <a:sym typeface="Calibri"/>
              </a:rPr>
              <a:t>5</a:t>
            </a:r>
          </a:p>
        </p:txBody>
      </p:sp>
      <p:sp>
        <p:nvSpPr>
          <p:cNvPr id="4" name="TextBox 3"/>
          <p:cNvSpPr txBox="1"/>
          <p:nvPr/>
        </p:nvSpPr>
        <p:spPr>
          <a:xfrm>
            <a:off x="1766854" y="1560349"/>
            <a:ext cx="7183183" cy="409342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Arial Black" panose="020B0A04020102020204" pitchFamily="34" charset="0"/>
                <a:ea typeface="Arial Rounded MT Bold" charset="0"/>
                <a:cs typeface="Arial Rounded MT Bold" charset="0"/>
                <a:sym typeface="Calibri"/>
              </a:rPr>
              <a:t>Introduction to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New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Member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Coordinator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Arial Black" panose="020B0A04020102020204" pitchFamily="34" charset="0"/>
                <a:ea typeface="Arial Rounded MT Bold" charset="0"/>
                <a:cs typeface="Arial Rounded MT Bold" charset="0"/>
                <a:sym typeface="Calibri"/>
              </a:rPr>
              <a:t>For Troops</a:t>
            </a:r>
          </a:p>
        </p:txBody>
      </p:sp>
    </p:spTree>
    <p:extLst>
      <p:ext uri="{BB962C8B-B14F-4D97-AF65-F5344CB8AC3E}">
        <p14:creationId xmlns:p14="http://schemas.microsoft.com/office/powerpoint/2010/main" val="303337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F5B20-BDB8-4FE9-83F6-FAF29D8F124A}"/>
              </a:ext>
            </a:extLst>
          </p:cNvPr>
          <p:cNvSpPr/>
          <p:nvPr/>
        </p:nvSpPr>
        <p:spPr>
          <a:xfrm>
            <a:off x="0" y="0"/>
            <a:ext cx="10058400" cy="389965"/>
          </a:xfrm>
          <a:prstGeom prst="rect">
            <a:avLst/>
          </a:prstGeom>
          <a:solidFill>
            <a:srgbClr val="D9001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Rectangle 2">
            <a:extLst>
              <a:ext uri="{FF2B5EF4-FFF2-40B4-BE49-F238E27FC236}">
                <a16:creationId xmlns:a16="http://schemas.microsoft.com/office/drawing/2014/main" id="{840D1787-84D2-49BE-93D3-BB598BF7486D}"/>
              </a:ext>
            </a:extLst>
          </p:cNvPr>
          <p:cNvSpPr/>
          <p:nvPr/>
        </p:nvSpPr>
        <p:spPr>
          <a:xfrm>
            <a:off x="0" y="7368988"/>
            <a:ext cx="10058400" cy="389965"/>
          </a:xfrm>
          <a:prstGeom prst="rect">
            <a:avLst/>
          </a:prstGeom>
          <a:solidFill>
            <a:schemeClr val="accent3">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4" name="Picture 3">
            <a:extLst>
              <a:ext uri="{FF2B5EF4-FFF2-40B4-BE49-F238E27FC236}">
                <a16:creationId xmlns:a16="http://schemas.microsoft.com/office/drawing/2014/main" id="{A44E9EC5-28E7-4DF7-B72C-01163DC6E51D}"/>
              </a:ext>
            </a:extLst>
          </p:cNvPr>
          <p:cNvPicPr>
            <a:picLocks noChangeAspect="1"/>
          </p:cNvPicPr>
          <p:nvPr/>
        </p:nvPicPr>
        <p:blipFill>
          <a:blip r:embed="rId3"/>
          <a:stretch>
            <a:fillRect/>
          </a:stretch>
        </p:blipFill>
        <p:spPr>
          <a:xfrm>
            <a:off x="4646264" y="739588"/>
            <a:ext cx="5376226" cy="6521824"/>
          </a:xfrm>
          <a:prstGeom prst="rect">
            <a:avLst/>
          </a:prstGeom>
        </p:spPr>
      </p:pic>
      <p:sp>
        <p:nvSpPr>
          <p:cNvPr id="6" name="Rectangle 5">
            <a:extLst>
              <a:ext uri="{FF2B5EF4-FFF2-40B4-BE49-F238E27FC236}">
                <a16:creationId xmlns:a16="http://schemas.microsoft.com/office/drawing/2014/main" id="{FEE801C8-7775-444F-ACE0-50008FF5C5F0}"/>
              </a:ext>
            </a:extLst>
          </p:cNvPr>
          <p:cNvSpPr/>
          <p:nvPr/>
        </p:nvSpPr>
        <p:spPr>
          <a:xfrm>
            <a:off x="-303077" y="1256202"/>
            <a:ext cx="7761152" cy="4339650"/>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800" b="0" i="1" u="none" strike="noStrike" kern="0" cap="none" spc="0" normalizeH="0" baseline="0" noProof="0" dirty="0">
                <a:ln w="28575">
                  <a:noFill/>
                </a:ln>
                <a:solidFill>
                  <a:srgbClr val="C00000"/>
                </a:solidFill>
                <a:effectLst/>
                <a:uLnTx/>
                <a:uFillTx/>
                <a:latin typeface="Arial Black" panose="020B0A04020102020204" pitchFamily="34" charset="0"/>
                <a:cs typeface="Calibri"/>
                <a:sym typeface="Calibri"/>
              </a:rPr>
              <a:t>WHAT IF…</a:t>
            </a:r>
          </a:p>
        </p:txBody>
      </p:sp>
      <p:sp>
        <p:nvSpPr>
          <p:cNvPr id="7" name="Slide Number Placeholder 1">
            <a:extLst>
              <a:ext uri="{FF2B5EF4-FFF2-40B4-BE49-F238E27FC236}">
                <a16:creationId xmlns:a16="http://schemas.microsoft.com/office/drawing/2014/main" id="{A977B4AB-6E87-4CDA-8B93-42B80278C321}"/>
              </a:ext>
            </a:extLst>
          </p:cNvPr>
          <p:cNvSpPr txBox="1">
            <a:spLocks/>
          </p:cNvSpPr>
          <p:nvPr/>
        </p:nvSpPr>
        <p:spPr>
          <a:xfrm>
            <a:off x="7208519" y="7376584"/>
            <a:ext cx="2737913" cy="39581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005840" rtl="0" eaLnBrk="1" fontAlgn="auto" latinLnBrk="0" hangingPunct="0">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cs typeface="Calibri"/>
                <a:sym typeface="Calibri"/>
              </a:rPr>
              <a:t>                                         6</a:t>
            </a:r>
          </a:p>
        </p:txBody>
      </p:sp>
    </p:spTree>
    <p:extLst>
      <p:ext uri="{BB962C8B-B14F-4D97-AF65-F5344CB8AC3E}">
        <p14:creationId xmlns:p14="http://schemas.microsoft.com/office/powerpoint/2010/main" val="34890341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6103C-6CC0-406A-8B68-442C35BD195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n-ea"/>
                <a:cs typeface="+mn-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0" cap="none" spc="0" normalizeH="0" baseline="0" noProof="0">
              <a:ln>
                <a:noFill/>
              </a:ln>
              <a:solidFill>
                <a:sysClr val="windowText" lastClr="000000"/>
              </a:solidFill>
              <a:effectLst/>
              <a:uLnTx/>
              <a:uFillTx/>
              <a:latin typeface="Calibri"/>
              <a:ea typeface="+mn-ea"/>
              <a:cs typeface="+mn-cs"/>
              <a:sym typeface="Calibri"/>
            </a:endParaRPr>
          </a:p>
        </p:txBody>
      </p:sp>
      <p:pic>
        <p:nvPicPr>
          <p:cNvPr id="5" name="Picture 4">
            <a:extLst>
              <a:ext uri="{FF2B5EF4-FFF2-40B4-BE49-F238E27FC236}">
                <a16:creationId xmlns:a16="http://schemas.microsoft.com/office/drawing/2014/main" id="{8C9696EE-AF4E-4D54-BD0C-59080737A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39" y="-1166800"/>
            <a:ext cx="9104589" cy="9110544"/>
          </a:xfrm>
          <a:prstGeom prst="rect">
            <a:avLst/>
          </a:prstGeom>
        </p:spPr>
      </p:pic>
      <p:sp>
        <p:nvSpPr>
          <p:cNvPr id="6" name="Rectangle 5">
            <a:extLst>
              <a:ext uri="{FF2B5EF4-FFF2-40B4-BE49-F238E27FC236}">
                <a16:creationId xmlns:a16="http://schemas.microsoft.com/office/drawing/2014/main" id="{52C160A9-99DE-4A0F-9AE8-7372FFBD0252}"/>
              </a:ext>
            </a:extLst>
          </p:cNvPr>
          <p:cNvSpPr/>
          <p:nvPr/>
        </p:nvSpPr>
        <p:spPr>
          <a:xfrm>
            <a:off x="1329445" y="1550121"/>
            <a:ext cx="6455613" cy="2585323"/>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NEW</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MEMBER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COORDINATORS</a:t>
            </a:r>
            <a:endParaRPr kumimoji="0" lang="en-US" sz="66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endParaRPr>
          </a:p>
        </p:txBody>
      </p:sp>
    </p:spTree>
    <p:extLst>
      <p:ext uri="{BB962C8B-B14F-4D97-AF65-F5344CB8AC3E}">
        <p14:creationId xmlns:p14="http://schemas.microsoft.com/office/powerpoint/2010/main" val="132992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6103C-6CC0-406A-8B68-442C35BD195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TextBox 2">
            <a:extLst>
              <a:ext uri="{FF2B5EF4-FFF2-40B4-BE49-F238E27FC236}">
                <a16:creationId xmlns:a16="http://schemas.microsoft.com/office/drawing/2014/main" id="{99FF14B3-5D97-4E95-B2E7-3CBD725CED4B}"/>
              </a:ext>
            </a:extLst>
          </p:cNvPr>
          <p:cNvSpPr txBox="1"/>
          <p:nvPr/>
        </p:nvSpPr>
        <p:spPr>
          <a:xfrm>
            <a:off x="4313336" y="1821222"/>
            <a:ext cx="5790368" cy="378565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What was it like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for your family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when you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first joined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a troop?</a:t>
            </a:r>
          </a:p>
        </p:txBody>
      </p:sp>
      <p:pic>
        <p:nvPicPr>
          <p:cNvPr id="6" name="Picture 5">
            <a:extLst>
              <a:ext uri="{FF2B5EF4-FFF2-40B4-BE49-F238E27FC236}">
                <a16:creationId xmlns:a16="http://schemas.microsoft.com/office/drawing/2014/main" id="{7C51D656-09BB-4E0B-85B8-C8876BE387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36"/>
          <a:stretch/>
        </p:blipFill>
        <p:spPr>
          <a:xfrm>
            <a:off x="428625" y="918193"/>
            <a:ext cx="3614737" cy="5591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293930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5996</TotalTime>
  <Words>4412</Words>
  <Application>Microsoft Office PowerPoint</Application>
  <PresentationFormat>Custom</PresentationFormat>
  <Paragraphs>416</Paragraphs>
  <Slides>58</Slides>
  <Notes>52</Notes>
  <HiddenSlides>3</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58</vt:i4>
      </vt:variant>
    </vt:vector>
  </HeadingPairs>
  <TitlesOfParts>
    <vt:vector size="73" baseType="lpstr">
      <vt:lpstr>Arial</vt:lpstr>
      <vt:lpstr>Arial Black</vt:lpstr>
      <vt:lpstr>Arial Narrow</vt:lpstr>
      <vt:lpstr>Arial Rounded MT Bold</vt:lpstr>
      <vt:lpstr>Brix Slab Black</vt:lpstr>
      <vt:lpstr>Calibri</vt:lpstr>
      <vt:lpstr>Calibri Light</vt:lpstr>
      <vt:lpstr>Eras Bold ITC</vt:lpstr>
      <vt:lpstr>Forte</vt:lpstr>
      <vt:lpstr>Helvetica</vt:lpstr>
      <vt:lpstr>Wingdings</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Copley</dc:creator>
  <cp:lastModifiedBy>David Sikes</cp:lastModifiedBy>
  <cp:revision>92</cp:revision>
  <dcterms:created xsi:type="dcterms:W3CDTF">2018-04-19T14:08:29Z</dcterms:created>
  <dcterms:modified xsi:type="dcterms:W3CDTF">2022-08-29T16:39:18Z</dcterms:modified>
</cp:coreProperties>
</file>